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1" r:id="rId1"/>
  </p:sldMasterIdLst>
  <p:notesMasterIdLst>
    <p:notesMasterId r:id="rId51"/>
  </p:notesMasterIdLst>
  <p:handoutMasterIdLst>
    <p:handoutMasterId r:id="rId52"/>
  </p:handoutMasterIdLst>
  <p:sldIdLst>
    <p:sldId id="256" r:id="rId2"/>
    <p:sldId id="258" r:id="rId3"/>
    <p:sldId id="277" r:id="rId4"/>
    <p:sldId id="303" r:id="rId5"/>
    <p:sldId id="267" r:id="rId6"/>
    <p:sldId id="278" r:id="rId7"/>
    <p:sldId id="259" r:id="rId8"/>
    <p:sldId id="261" r:id="rId9"/>
    <p:sldId id="262" r:id="rId10"/>
    <p:sldId id="260" r:id="rId11"/>
    <p:sldId id="293" r:id="rId12"/>
    <p:sldId id="282" r:id="rId13"/>
    <p:sldId id="272" r:id="rId14"/>
    <p:sldId id="273" r:id="rId15"/>
    <p:sldId id="308" r:id="rId16"/>
    <p:sldId id="271" r:id="rId17"/>
    <p:sldId id="265" r:id="rId18"/>
    <p:sldId id="266" r:id="rId19"/>
    <p:sldId id="280" r:id="rId20"/>
    <p:sldId id="281" r:id="rId21"/>
    <p:sldId id="283" r:id="rId22"/>
    <p:sldId id="285" r:id="rId23"/>
    <p:sldId id="286" r:id="rId24"/>
    <p:sldId id="287" r:id="rId25"/>
    <p:sldId id="291" r:id="rId26"/>
    <p:sldId id="292" r:id="rId27"/>
    <p:sldId id="307" r:id="rId28"/>
    <p:sldId id="296" r:id="rId29"/>
    <p:sldId id="297" r:id="rId30"/>
    <p:sldId id="298" r:id="rId31"/>
    <p:sldId id="299" r:id="rId32"/>
    <p:sldId id="300" r:id="rId33"/>
    <p:sldId id="302" r:id="rId34"/>
    <p:sldId id="304" r:id="rId35"/>
    <p:sldId id="305" r:id="rId36"/>
    <p:sldId id="289" r:id="rId37"/>
    <p:sldId id="263" r:id="rId38"/>
    <p:sldId id="288" r:id="rId39"/>
    <p:sldId id="284" r:id="rId40"/>
    <p:sldId id="275" r:id="rId41"/>
    <p:sldId id="290" r:id="rId42"/>
    <p:sldId id="276" r:id="rId43"/>
    <p:sldId id="306" r:id="rId44"/>
    <p:sldId id="279" r:id="rId45"/>
    <p:sldId id="268" r:id="rId46"/>
    <p:sldId id="270" r:id="rId47"/>
    <p:sldId id="269" r:id="rId48"/>
    <p:sldId id="294" r:id="rId49"/>
    <p:sldId id="295" r:id="rId50"/>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snapToGrid="0">
      <p:cViewPr varScale="1">
        <p:scale>
          <a:sx n="103" d="100"/>
          <a:sy n="103" d="100"/>
        </p:scale>
        <p:origin x="46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595A8105-F0CE-4BCE-B27B-FF663573ADDA}" type="datetimeFigureOut">
              <a:rPr lang="en-US" smtClean="0"/>
              <a:t>12/21/2018</a:t>
            </a:fld>
            <a:endParaRPr lang="en-US"/>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CFD74DAA-A0A5-4ED2-B145-B9C5D492EF80}" type="slidenum">
              <a:rPr lang="en-US" smtClean="0"/>
              <a:t>‹#›</a:t>
            </a:fld>
            <a:endParaRPr lang="en-US"/>
          </a:p>
        </p:txBody>
      </p:sp>
    </p:spTree>
    <p:extLst>
      <p:ext uri="{BB962C8B-B14F-4D97-AF65-F5344CB8AC3E}">
        <p14:creationId xmlns:p14="http://schemas.microsoft.com/office/powerpoint/2010/main" val="1590185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84A925CD-1F29-4293-AB1B-BA8FB45D81AD}" type="datetimeFigureOut">
              <a:rPr lang="en-US" smtClean="0"/>
              <a:t>12/21/2018</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684B27AF-A5D9-452A-BB52-1D9B0892C3D2}" type="slidenum">
              <a:rPr lang="en-US" smtClean="0"/>
              <a:t>‹#›</a:t>
            </a:fld>
            <a:endParaRPr lang="en-US"/>
          </a:p>
        </p:txBody>
      </p:sp>
    </p:spTree>
    <p:extLst>
      <p:ext uri="{BB962C8B-B14F-4D97-AF65-F5344CB8AC3E}">
        <p14:creationId xmlns:p14="http://schemas.microsoft.com/office/powerpoint/2010/main" val="1475806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F2ACC06A-C0D2-4F25-87F9-F9BDB0B19602}" type="datetime1">
              <a:rPr lang="en-US" smtClean="0"/>
              <a:t>12/21/2018</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92280CDB-48D1-408E-87AA-D601622CBFAD}" type="slidenum">
              <a:rPr lang="en-US" smtClean="0"/>
              <a:t>‹#›</a:t>
            </a:fld>
            <a:endParaRPr lang="en-US"/>
          </a:p>
        </p:txBody>
      </p:sp>
    </p:spTree>
    <p:extLst>
      <p:ext uri="{BB962C8B-B14F-4D97-AF65-F5344CB8AC3E}">
        <p14:creationId xmlns:p14="http://schemas.microsoft.com/office/powerpoint/2010/main" val="2742549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8BA64A-4BEF-4E08-B794-C647958E6706}" type="datetime1">
              <a:rPr lang="en-US" smtClean="0"/>
              <a:t>12/21/2018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280CDB-48D1-408E-87AA-D601622CBFAD}" type="slidenum">
              <a:rPr lang="en-US" smtClean="0"/>
              <a:t>‹#›</a:t>
            </a:fld>
            <a:endParaRPr lang="en-US"/>
          </a:p>
        </p:txBody>
      </p:sp>
    </p:spTree>
    <p:extLst>
      <p:ext uri="{BB962C8B-B14F-4D97-AF65-F5344CB8AC3E}">
        <p14:creationId xmlns:p14="http://schemas.microsoft.com/office/powerpoint/2010/main" val="3057075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4C34042-AD52-4842-A967-801F8834BC7E}" type="datetime1">
              <a:rPr lang="en-US" smtClean="0"/>
              <a:t>12/21/2018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280CDB-48D1-408E-87AA-D601622CBFAD}" type="slidenum">
              <a:rPr lang="en-US" smtClean="0"/>
              <a:t>‹#›</a:t>
            </a:fld>
            <a:endParaRPr lang="en-US"/>
          </a:p>
        </p:txBody>
      </p:sp>
    </p:spTree>
    <p:extLst>
      <p:ext uri="{BB962C8B-B14F-4D97-AF65-F5344CB8AC3E}">
        <p14:creationId xmlns:p14="http://schemas.microsoft.com/office/powerpoint/2010/main" val="3262522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0E98DE5-D6C2-4898-9EBD-2D5478A436DE}" type="datetime1">
              <a:rPr lang="en-US" smtClean="0"/>
              <a:t>12/21/2018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280CDB-48D1-408E-87AA-D601622CBFAD}" type="slidenum">
              <a:rPr lang="en-US" smtClean="0"/>
              <a:t>‹#›</a:t>
            </a:fld>
            <a:endParaRPr lang="en-US"/>
          </a:p>
        </p:txBody>
      </p:sp>
    </p:spTree>
    <p:extLst>
      <p:ext uri="{BB962C8B-B14F-4D97-AF65-F5344CB8AC3E}">
        <p14:creationId xmlns:p14="http://schemas.microsoft.com/office/powerpoint/2010/main" val="2446482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9F2B057-EC9B-48D1-9EC2-73D055AD7A9B}" type="datetime1">
              <a:rPr lang="en-US" smtClean="0"/>
              <a:t>12/21/2018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280CDB-48D1-408E-87AA-D601622CBFAD}" type="slidenum">
              <a:rPr lang="en-US" smtClean="0"/>
              <a:t>‹#›</a:t>
            </a:fld>
            <a:endParaRPr lang="en-US"/>
          </a:p>
        </p:txBody>
      </p:sp>
    </p:spTree>
    <p:extLst>
      <p:ext uri="{BB962C8B-B14F-4D97-AF65-F5344CB8AC3E}">
        <p14:creationId xmlns:p14="http://schemas.microsoft.com/office/powerpoint/2010/main" val="517153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F0CF51C-06F6-4593-BBC9-40EDD155E17B}" type="datetime1">
              <a:rPr lang="en-US" smtClean="0"/>
              <a:t>12/21/2018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280CDB-48D1-408E-87AA-D601622CBFAD}" type="slidenum">
              <a:rPr lang="en-US" smtClean="0"/>
              <a:t>‹#›</a:t>
            </a:fld>
            <a:endParaRPr lang="en-US"/>
          </a:p>
        </p:txBody>
      </p:sp>
    </p:spTree>
    <p:extLst>
      <p:ext uri="{BB962C8B-B14F-4D97-AF65-F5344CB8AC3E}">
        <p14:creationId xmlns:p14="http://schemas.microsoft.com/office/powerpoint/2010/main" val="232334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7C90C7-7036-4146-911B-0BA85CD54D24}" type="datetime1">
              <a:rPr lang="en-US" smtClean="0"/>
              <a:t>12/21/2018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280CDB-48D1-408E-87AA-D601622CBFAD}" type="slidenum">
              <a:rPr lang="en-US" smtClean="0"/>
              <a:t>‹#›</a:t>
            </a:fld>
            <a:endParaRPr lang="en-US"/>
          </a:p>
        </p:txBody>
      </p:sp>
    </p:spTree>
    <p:extLst>
      <p:ext uri="{BB962C8B-B14F-4D97-AF65-F5344CB8AC3E}">
        <p14:creationId xmlns:p14="http://schemas.microsoft.com/office/powerpoint/2010/main" val="390923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Edit Master text styles</a:t>
            </a:r>
          </a:p>
        </p:txBody>
      </p:sp>
      <p:sp>
        <p:nvSpPr>
          <p:cNvPr id="5" name="Date Placeholder 4"/>
          <p:cNvSpPr>
            <a:spLocks noGrp="1"/>
          </p:cNvSpPr>
          <p:nvPr>
            <p:ph type="dt" sz="half" idx="10"/>
          </p:nvPr>
        </p:nvSpPr>
        <p:spPr/>
        <p:txBody>
          <a:bodyPr/>
          <a:lstStyle/>
          <a:p>
            <a:fld id="{D199A6A0-862F-4BD2-A1FE-32F68D0F2F10}" type="datetime1">
              <a:rPr lang="en-US" smtClean="0"/>
              <a:t>12/21/2018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92280CDB-48D1-408E-87AA-D601622CBFAD}" type="slidenum">
              <a:rPr lang="en-US" smtClean="0"/>
              <a:t>‹#›</a:t>
            </a:fld>
            <a:endParaRPr lang="en-US"/>
          </a:p>
        </p:txBody>
      </p:sp>
    </p:spTree>
    <p:extLst>
      <p:ext uri="{BB962C8B-B14F-4D97-AF65-F5344CB8AC3E}">
        <p14:creationId xmlns:p14="http://schemas.microsoft.com/office/powerpoint/2010/main" val="3193347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5174E39A-3E77-44F8-A9B6-2C1107D446CF}" type="datetime1">
              <a:rPr lang="en-US" smtClean="0"/>
              <a:t>12/21/2018</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92280CDB-48D1-408E-87AA-D601622CBFAD}" type="slidenum">
              <a:rPr lang="en-US" smtClean="0"/>
              <a:t>‹#›</a:t>
            </a:fld>
            <a:endParaRPr lang="en-US"/>
          </a:p>
        </p:txBody>
      </p:sp>
    </p:spTree>
    <p:extLst>
      <p:ext uri="{BB962C8B-B14F-4D97-AF65-F5344CB8AC3E}">
        <p14:creationId xmlns:p14="http://schemas.microsoft.com/office/powerpoint/2010/main" val="2290872731"/>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D2DBE6-2CAA-4E19-A5B5-475DDBA0ABE6}" type="datetime1">
              <a:rPr lang="en-US" smtClean="0"/>
              <a:t>12/21/2018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280CDB-48D1-408E-87AA-D601622CBFAD}" type="slidenum">
              <a:rPr lang="en-US" smtClean="0"/>
              <a:t>‹#›</a:t>
            </a:fld>
            <a:endParaRPr lang="en-US"/>
          </a:p>
        </p:txBody>
      </p:sp>
    </p:spTree>
    <p:extLst>
      <p:ext uri="{BB962C8B-B14F-4D97-AF65-F5344CB8AC3E}">
        <p14:creationId xmlns:p14="http://schemas.microsoft.com/office/powerpoint/2010/main" val="2421532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87CA5A-8D47-4AFB-9566-466933B0E788}" type="datetime1">
              <a:rPr lang="en-US" smtClean="0"/>
              <a:t>12/21/2018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280CDB-48D1-408E-87AA-D601622CBFAD}" type="slidenum">
              <a:rPr lang="en-US" smtClean="0"/>
              <a:t>‹#›</a:t>
            </a:fld>
            <a:endParaRPr lang="en-US"/>
          </a:p>
        </p:txBody>
      </p:sp>
    </p:spTree>
    <p:extLst>
      <p:ext uri="{BB962C8B-B14F-4D97-AF65-F5344CB8AC3E}">
        <p14:creationId xmlns:p14="http://schemas.microsoft.com/office/powerpoint/2010/main" val="410026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57E4393E-3842-4CD9-BC3D-A289848F8F6A}" type="datetime1">
              <a:rPr lang="en-US" smtClean="0"/>
              <a:t>12/21/2018</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92280CDB-48D1-408E-87AA-D601622CBFAD}" type="slidenum">
              <a:rPr lang="en-US" smtClean="0"/>
              <a:t>‹#›</a:t>
            </a:fld>
            <a:endParaRPr lang="en-US"/>
          </a:p>
        </p:txBody>
      </p:sp>
    </p:spTree>
    <p:extLst>
      <p:ext uri="{BB962C8B-B14F-4D97-AF65-F5344CB8AC3E}">
        <p14:creationId xmlns:p14="http://schemas.microsoft.com/office/powerpoint/2010/main" val="48323218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hf hdr="0" ftr="0" dt="0"/>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6000" dirty="0" smtClean="0"/>
              <a:t>2018 Nursing Contract </a:t>
            </a:r>
            <a:br>
              <a:rPr lang="en-US" sz="6000" dirty="0" smtClean="0"/>
            </a:br>
            <a:r>
              <a:rPr lang="en-US" sz="6000" dirty="0" smtClean="0"/>
              <a:t>Summary </a:t>
            </a:r>
          </a:p>
        </p:txBody>
      </p:sp>
      <p:sp>
        <p:nvSpPr>
          <p:cNvPr id="3" name="Subtitle 2"/>
          <p:cNvSpPr>
            <a:spLocks noGrp="1"/>
          </p:cNvSpPr>
          <p:nvPr>
            <p:ph type="subTitle" idx="1"/>
          </p:nvPr>
        </p:nvSpPr>
        <p:spPr>
          <a:xfrm>
            <a:off x="1154955" y="5143499"/>
            <a:ext cx="8825658" cy="904875"/>
          </a:xfrm>
        </p:spPr>
        <p:txBody>
          <a:bodyPr>
            <a:normAutofit/>
          </a:bodyPr>
          <a:lstStyle/>
          <a:p>
            <a:r>
              <a:rPr lang="en-US" dirty="0" smtClean="0"/>
              <a:t>Joint presentation</a:t>
            </a:r>
            <a:endParaRPr lang="en-US" dirty="0"/>
          </a:p>
        </p:txBody>
      </p:sp>
      <p:sp>
        <p:nvSpPr>
          <p:cNvPr id="4" name="TextBox 3"/>
          <p:cNvSpPr txBox="1"/>
          <p:nvPr/>
        </p:nvSpPr>
        <p:spPr>
          <a:xfrm>
            <a:off x="130629" y="93306"/>
            <a:ext cx="9535885" cy="184666"/>
          </a:xfrm>
          <a:prstGeom prst="rect">
            <a:avLst/>
          </a:prstGeom>
          <a:noFill/>
        </p:spPr>
        <p:txBody>
          <a:bodyPr wrap="square" rtlCol="0">
            <a:spAutoFit/>
          </a:bodyPr>
          <a:lstStyle/>
          <a:p>
            <a:r>
              <a:rPr lang="en-US" sz="600" dirty="0" smtClean="0"/>
              <a:t>Target audience: Nursing at Michigan | Contact: Elizabeth Craig/Mark Kempton | Last reviewed: December 2018</a:t>
            </a:r>
            <a:endParaRPr lang="en-US" sz="600" dirty="0"/>
          </a:p>
        </p:txBody>
      </p:sp>
    </p:spTree>
    <p:extLst>
      <p:ext uri="{BB962C8B-B14F-4D97-AF65-F5344CB8AC3E}">
        <p14:creationId xmlns:p14="http://schemas.microsoft.com/office/powerpoint/2010/main" val="15375574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247650"/>
            <a:ext cx="10772775" cy="1910081"/>
          </a:xfrm>
        </p:spPr>
        <p:txBody>
          <a:bodyPr/>
          <a:lstStyle/>
          <a:p>
            <a:r>
              <a:rPr lang="en-US" dirty="0" smtClean="0"/>
              <a:t>Wages-Work is done centrally</a:t>
            </a:r>
            <a:endParaRPr lang="en-US" dirty="0"/>
          </a:p>
        </p:txBody>
      </p:sp>
      <p:sp>
        <p:nvSpPr>
          <p:cNvPr id="3" name="Content Placeholder 2"/>
          <p:cNvSpPr>
            <a:spLocks noGrp="1"/>
          </p:cNvSpPr>
          <p:nvPr>
            <p:ph idx="1"/>
          </p:nvPr>
        </p:nvSpPr>
        <p:spPr>
          <a:xfrm>
            <a:off x="1103312" y="1638300"/>
            <a:ext cx="8946541" cy="4610100"/>
          </a:xfrm>
        </p:spPr>
        <p:txBody>
          <a:bodyPr>
            <a:normAutofit fontScale="85000" lnSpcReduction="10000"/>
          </a:bodyPr>
          <a:lstStyle/>
          <a:p>
            <a:r>
              <a:rPr lang="en-US" dirty="0" smtClean="0"/>
              <a:t>All Levels (A-F), RSAM, N4, NP4, N5 and N6 (remember that ATB’s are based on Level A-C and then there are diffs applied to Level D/E and F. RSAM competent is based on Level D and then diffs are applied to other levels.) (</a:t>
            </a:r>
            <a:r>
              <a:rPr lang="en-US" dirty="0" smtClean="0">
                <a:solidFill>
                  <a:srgbClr val="FF0000"/>
                </a:solidFill>
              </a:rPr>
              <a:t>this is an issue with disagreement between the parties and has been sent to arbitration for resolution)</a:t>
            </a:r>
          </a:p>
          <a:p>
            <a:pPr lvl="1"/>
            <a:r>
              <a:rPr lang="en-US" dirty="0" smtClean="0"/>
              <a:t>Year one – 4% ATB – Monthly effective 10/1 and biweekly 10/21</a:t>
            </a:r>
          </a:p>
          <a:p>
            <a:pPr lvl="1"/>
            <a:r>
              <a:rPr lang="en-US" dirty="0" smtClean="0"/>
              <a:t>Year two – 3% ATB</a:t>
            </a:r>
          </a:p>
          <a:p>
            <a:pPr lvl="1"/>
            <a:r>
              <a:rPr lang="en-US" dirty="0" smtClean="0"/>
              <a:t>Year three – 3% ATB</a:t>
            </a:r>
          </a:p>
          <a:p>
            <a:pPr lvl="1"/>
            <a:endParaRPr lang="en-US" dirty="0"/>
          </a:p>
          <a:p>
            <a:pPr lvl="1"/>
            <a:r>
              <a:rPr lang="en-US" dirty="0" smtClean="0"/>
              <a:t>No retroactive pay</a:t>
            </a:r>
          </a:p>
          <a:p>
            <a:pPr lvl="1"/>
            <a:r>
              <a:rPr lang="en-US" dirty="0" smtClean="0"/>
              <a:t>Steps will resume as of ratification (those with Anniversary dates 7/1 thru 10/10 will step as of 10/10.)</a:t>
            </a:r>
          </a:p>
          <a:p>
            <a:pPr lvl="1"/>
            <a:r>
              <a:rPr lang="en-US" dirty="0" smtClean="0"/>
              <a:t>Levels B/C and C will be combined (just merging, not moving anyone forward)</a:t>
            </a:r>
          </a:p>
          <a:p>
            <a:pPr lvl="2"/>
            <a:r>
              <a:rPr lang="en-US" dirty="0" smtClean="0"/>
              <a:t>Year one - Lump sums of $1000 (prorated to </a:t>
            </a:r>
            <a:r>
              <a:rPr lang="en-US" dirty="0" err="1" smtClean="0"/>
              <a:t>appt</a:t>
            </a:r>
            <a:r>
              <a:rPr lang="en-US" dirty="0" smtClean="0"/>
              <a:t> fraction) will be paid to those at Step 13 and Step 14 except for those that step in that year or are merged from Level B/C to Level C. This will be paid in December. </a:t>
            </a:r>
          </a:p>
          <a:p>
            <a:pPr lvl="2"/>
            <a:r>
              <a:rPr lang="en-US" dirty="0" smtClean="0"/>
              <a:t>Year two and three – Lump sums of $1000 (prorated to </a:t>
            </a:r>
            <a:r>
              <a:rPr lang="en-US" dirty="0" err="1" smtClean="0"/>
              <a:t>appt</a:t>
            </a:r>
            <a:r>
              <a:rPr lang="en-US" dirty="0" smtClean="0"/>
              <a:t> fraction) will be paid to those at Step 13 and Step 14 who do not step in that year. This will be paid in December of those years.</a:t>
            </a:r>
          </a:p>
          <a:p>
            <a:pPr lvl="2"/>
            <a:endParaRPr lang="en-US" dirty="0" smtClean="0"/>
          </a:p>
        </p:txBody>
      </p:sp>
      <p:sp>
        <p:nvSpPr>
          <p:cNvPr id="4" name="Slide Number Placeholder 3"/>
          <p:cNvSpPr>
            <a:spLocks noGrp="1"/>
          </p:cNvSpPr>
          <p:nvPr>
            <p:ph type="sldNum" sz="quarter" idx="12"/>
          </p:nvPr>
        </p:nvSpPr>
        <p:spPr/>
        <p:txBody>
          <a:bodyPr/>
          <a:lstStyle/>
          <a:p>
            <a:fld id="{92280CDB-48D1-408E-87AA-D601622CBFAD}" type="slidenum">
              <a:rPr lang="en-US" smtClean="0"/>
              <a:t>2</a:t>
            </a:fld>
            <a:endParaRPr lang="en-US"/>
          </a:p>
        </p:txBody>
      </p:sp>
    </p:spTree>
    <p:extLst>
      <p:ext uri="{BB962C8B-B14F-4D97-AF65-F5344CB8AC3E}">
        <p14:creationId xmlns:p14="http://schemas.microsoft.com/office/powerpoint/2010/main" val="26961055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10772775" cy="957793"/>
          </a:xfrm>
        </p:spPr>
        <p:txBody>
          <a:bodyPr/>
          <a:lstStyle/>
          <a:p>
            <a:r>
              <a:rPr lang="en-US" dirty="0" smtClean="0"/>
              <a:t>On Call changes-Effective 10/21</a:t>
            </a:r>
            <a:endParaRPr lang="en-US" dirty="0"/>
          </a:p>
        </p:txBody>
      </p:sp>
      <p:sp>
        <p:nvSpPr>
          <p:cNvPr id="3" name="Content Placeholder 2"/>
          <p:cNvSpPr>
            <a:spLocks noGrp="1"/>
          </p:cNvSpPr>
          <p:nvPr>
            <p:ph idx="1"/>
          </p:nvPr>
        </p:nvSpPr>
        <p:spPr>
          <a:xfrm>
            <a:off x="1103312" y="1457326"/>
            <a:ext cx="8946541" cy="4791074"/>
          </a:xfrm>
        </p:spPr>
        <p:txBody>
          <a:bodyPr>
            <a:normAutofit fontScale="92500" lnSpcReduction="10000"/>
          </a:bodyPr>
          <a:lstStyle/>
          <a:p>
            <a:r>
              <a:rPr lang="en-US" dirty="0" smtClean="0"/>
              <a:t>Level A-F</a:t>
            </a:r>
          </a:p>
          <a:p>
            <a:pPr lvl="1"/>
            <a:r>
              <a:rPr lang="en-US" dirty="0" smtClean="0"/>
              <a:t>$5.00/HR</a:t>
            </a:r>
          </a:p>
          <a:p>
            <a:r>
              <a:rPr lang="en-US" dirty="0" smtClean="0"/>
              <a:t>RSAM</a:t>
            </a:r>
          </a:p>
          <a:p>
            <a:pPr lvl="1"/>
            <a:r>
              <a:rPr lang="en-US" dirty="0" smtClean="0"/>
              <a:t>$5.00/HR</a:t>
            </a:r>
          </a:p>
          <a:p>
            <a:r>
              <a:rPr lang="en-US" dirty="0" smtClean="0"/>
              <a:t>N4</a:t>
            </a:r>
          </a:p>
          <a:p>
            <a:pPr lvl="1"/>
            <a:r>
              <a:rPr lang="en-US" dirty="0" smtClean="0"/>
              <a:t>$7.50/HR	</a:t>
            </a:r>
          </a:p>
          <a:p>
            <a:r>
              <a:rPr lang="en-US" dirty="0" smtClean="0"/>
              <a:t>NP4</a:t>
            </a:r>
          </a:p>
          <a:p>
            <a:pPr lvl="1"/>
            <a:r>
              <a:rPr lang="en-US" dirty="0" smtClean="0"/>
              <a:t>$7.50/HR</a:t>
            </a:r>
          </a:p>
          <a:p>
            <a:r>
              <a:rPr lang="en-US" dirty="0" smtClean="0"/>
              <a:t>N6</a:t>
            </a:r>
          </a:p>
          <a:p>
            <a:pPr lvl="1"/>
            <a:r>
              <a:rPr lang="en-US" dirty="0" smtClean="0"/>
              <a:t>$11.00/HR</a:t>
            </a:r>
          </a:p>
          <a:p>
            <a:pPr lvl="1"/>
            <a:endParaRPr lang="en-US" dirty="0" smtClean="0"/>
          </a:p>
          <a:p>
            <a:r>
              <a:rPr lang="en-US" dirty="0" smtClean="0"/>
              <a:t>Removal of Para 171A language</a:t>
            </a:r>
          </a:p>
          <a:p>
            <a:pPr lvl="1"/>
            <a:r>
              <a:rPr lang="en-US" dirty="0" smtClean="0"/>
              <a:t>OR’s/PACU calculation of on-call</a:t>
            </a:r>
            <a:endParaRPr lang="en-US" dirty="0"/>
          </a:p>
          <a:p>
            <a:pPr lvl="1"/>
            <a:endParaRPr lang="en-US" dirty="0"/>
          </a:p>
        </p:txBody>
      </p:sp>
      <p:sp>
        <p:nvSpPr>
          <p:cNvPr id="4" name="Slide Number Placeholder 3"/>
          <p:cNvSpPr>
            <a:spLocks noGrp="1"/>
          </p:cNvSpPr>
          <p:nvPr>
            <p:ph type="sldNum" sz="quarter" idx="12"/>
          </p:nvPr>
        </p:nvSpPr>
        <p:spPr/>
        <p:txBody>
          <a:bodyPr/>
          <a:lstStyle/>
          <a:p>
            <a:fld id="{92280CDB-48D1-408E-87AA-D601622CBFAD}" type="slidenum">
              <a:rPr lang="en-US" smtClean="0"/>
              <a:t>3</a:t>
            </a:fld>
            <a:endParaRPr lang="en-US"/>
          </a:p>
        </p:txBody>
      </p:sp>
    </p:spTree>
    <p:extLst>
      <p:ext uri="{BB962C8B-B14F-4D97-AF65-F5344CB8AC3E}">
        <p14:creationId xmlns:p14="http://schemas.microsoft.com/office/powerpoint/2010/main" val="41903988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10772775" cy="567267"/>
          </a:xfrm>
        </p:spPr>
        <p:txBody>
          <a:bodyPr>
            <a:normAutofit fontScale="90000"/>
          </a:bodyPr>
          <a:lstStyle/>
          <a:p>
            <a:r>
              <a:rPr lang="en-US" dirty="0" smtClean="0"/>
              <a:t>Shift differentials-Effective 10/7</a:t>
            </a:r>
          </a:p>
        </p:txBody>
      </p:sp>
      <p:sp>
        <p:nvSpPr>
          <p:cNvPr id="3" name="Content Placeholder 2"/>
          <p:cNvSpPr>
            <a:spLocks noGrp="1"/>
          </p:cNvSpPr>
          <p:nvPr>
            <p:ph sz="half" idx="1"/>
          </p:nvPr>
        </p:nvSpPr>
        <p:spPr>
          <a:xfrm>
            <a:off x="1103312" y="1219200"/>
            <a:ext cx="4396339" cy="5037139"/>
          </a:xfrm>
        </p:spPr>
        <p:txBody>
          <a:bodyPr>
            <a:normAutofit fontScale="77500" lnSpcReduction="20000"/>
          </a:bodyPr>
          <a:lstStyle/>
          <a:p>
            <a:r>
              <a:rPr lang="en-US" dirty="0" smtClean="0"/>
              <a:t>Evenings- </a:t>
            </a:r>
            <a:r>
              <a:rPr lang="en-US" b="1" dirty="0" smtClean="0"/>
              <a:t>For those employees who work straight evening shifts they will also receive the shift diff for scheduled PTO (including incremental PTO and ATO), Jury Duty and Bereavement paid hours only. </a:t>
            </a:r>
            <a:endParaRPr lang="en-US" b="1" dirty="0"/>
          </a:p>
          <a:p>
            <a:pPr lvl="1"/>
            <a:r>
              <a:rPr lang="en-US" dirty="0"/>
              <a:t>Year 1</a:t>
            </a:r>
          </a:p>
          <a:p>
            <a:pPr lvl="2"/>
            <a:r>
              <a:rPr lang="en-US" dirty="0"/>
              <a:t>$2.35/</a:t>
            </a:r>
            <a:r>
              <a:rPr lang="en-US" dirty="0" err="1"/>
              <a:t>hr</a:t>
            </a:r>
            <a:endParaRPr lang="en-US" dirty="0"/>
          </a:p>
          <a:p>
            <a:pPr lvl="1"/>
            <a:r>
              <a:rPr lang="en-US" dirty="0"/>
              <a:t>Year 2</a:t>
            </a:r>
          </a:p>
          <a:p>
            <a:pPr lvl="2"/>
            <a:r>
              <a:rPr lang="en-US" dirty="0"/>
              <a:t>$2.45/</a:t>
            </a:r>
            <a:r>
              <a:rPr lang="en-US" dirty="0" err="1"/>
              <a:t>hr</a:t>
            </a:r>
            <a:endParaRPr lang="en-US" dirty="0"/>
          </a:p>
          <a:p>
            <a:pPr lvl="1"/>
            <a:r>
              <a:rPr lang="en-US" dirty="0"/>
              <a:t>Year 3</a:t>
            </a:r>
          </a:p>
          <a:p>
            <a:pPr lvl="2"/>
            <a:r>
              <a:rPr lang="en-US" dirty="0"/>
              <a:t>$2.55/</a:t>
            </a:r>
            <a:r>
              <a:rPr lang="en-US" dirty="0" err="1"/>
              <a:t>hr</a:t>
            </a:r>
            <a:endParaRPr lang="en-US" dirty="0"/>
          </a:p>
          <a:p>
            <a:r>
              <a:rPr lang="en-US" dirty="0" smtClean="0"/>
              <a:t>Nights-  </a:t>
            </a:r>
            <a:r>
              <a:rPr lang="en-US" b="1" dirty="0"/>
              <a:t>For those employees who work straight </a:t>
            </a:r>
            <a:r>
              <a:rPr lang="en-US" b="1" dirty="0" smtClean="0"/>
              <a:t>night shifts </a:t>
            </a:r>
            <a:r>
              <a:rPr lang="en-US" b="1" dirty="0"/>
              <a:t>they will also receive the shift diff for scheduled </a:t>
            </a:r>
            <a:r>
              <a:rPr lang="en-US" b="1" dirty="0" smtClean="0"/>
              <a:t>PTO (including incremental PTO and ATO), </a:t>
            </a:r>
            <a:r>
              <a:rPr lang="en-US" b="1" dirty="0"/>
              <a:t>Jury Duty and Bereavement paid hours. </a:t>
            </a:r>
          </a:p>
          <a:p>
            <a:pPr lvl="1"/>
            <a:r>
              <a:rPr lang="en-US" dirty="0"/>
              <a:t>Year 1</a:t>
            </a:r>
          </a:p>
          <a:p>
            <a:pPr lvl="2"/>
            <a:r>
              <a:rPr lang="en-US" dirty="0"/>
              <a:t>$3.20/</a:t>
            </a:r>
            <a:r>
              <a:rPr lang="en-US" dirty="0" err="1"/>
              <a:t>hr</a:t>
            </a:r>
            <a:endParaRPr lang="en-US" dirty="0"/>
          </a:p>
          <a:p>
            <a:pPr lvl="1"/>
            <a:r>
              <a:rPr lang="en-US" dirty="0"/>
              <a:t>Year 2</a:t>
            </a:r>
          </a:p>
          <a:p>
            <a:pPr lvl="2"/>
            <a:r>
              <a:rPr lang="en-US" dirty="0"/>
              <a:t>$3.30/</a:t>
            </a:r>
            <a:r>
              <a:rPr lang="en-US" dirty="0" err="1"/>
              <a:t>hr</a:t>
            </a:r>
            <a:endParaRPr lang="en-US" dirty="0"/>
          </a:p>
          <a:p>
            <a:pPr lvl="1"/>
            <a:r>
              <a:rPr lang="en-US" dirty="0"/>
              <a:t>Year 3</a:t>
            </a:r>
          </a:p>
          <a:p>
            <a:pPr lvl="2"/>
            <a:r>
              <a:rPr lang="en-US" dirty="0"/>
              <a:t>$3.40/</a:t>
            </a:r>
            <a:r>
              <a:rPr lang="en-US" dirty="0" err="1"/>
              <a:t>hr</a:t>
            </a:r>
            <a:endParaRPr lang="en-US" dirty="0"/>
          </a:p>
          <a:p>
            <a:endParaRPr lang="en-US" dirty="0"/>
          </a:p>
        </p:txBody>
      </p:sp>
      <p:sp>
        <p:nvSpPr>
          <p:cNvPr id="4" name="Content Placeholder 3"/>
          <p:cNvSpPr>
            <a:spLocks noGrp="1"/>
          </p:cNvSpPr>
          <p:nvPr>
            <p:ph sz="half" idx="2"/>
          </p:nvPr>
        </p:nvSpPr>
        <p:spPr>
          <a:xfrm>
            <a:off x="5654493" y="1219200"/>
            <a:ext cx="4396341" cy="5037138"/>
          </a:xfrm>
        </p:spPr>
        <p:txBody>
          <a:bodyPr>
            <a:normAutofit fontScale="77500" lnSpcReduction="20000"/>
          </a:bodyPr>
          <a:lstStyle/>
          <a:p>
            <a:r>
              <a:rPr lang="en-US" dirty="0"/>
              <a:t>Weekends</a:t>
            </a:r>
          </a:p>
          <a:p>
            <a:pPr lvl="1"/>
            <a:r>
              <a:rPr lang="en-US" dirty="0"/>
              <a:t>Starts with nights on Friday through Evenings on Sunday</a:t>
            </a:r>
          </a:p>
          <a:p>
            <a:pPr lvl="2"/>
            <a:r>
              <a:rPr lang="en-US" dirty="0"/>
              <a:t>All weekend shift hours </a:t>
            </a:r>
            <a:r>
              <a:rPr lang="en-US" b="1" dirty="0"/>
              <a:t>worked</a:t>
            </a:r>
            <a:r>
              <a:rPr lang="en-US" dirty="0"/>
              <a:t> will be paid at $1.75/</a:t>
            </a:r>
            <a:r>
              <a:rPr lang="en-US" dirty="0" err="1"/>
              <a:t>hr</a:t>
            </a:r>
            <a:endParaRPr lang="en-US" dirty="0"/>
          </a:p>
          <a:p>
            <a:r>
              <a:rPr lang="en-US" dirty="0" smtClean="0"/>
              <a:t>Quarterly and Annual Bonuses</a:t>
            </a:r>
          </a:p>
          <a:p>
            <a:pPr lvl="1"/>
            <a:r>
              <a:rPr lang="en-US" dirty="0" smtClean="0"/>
              <a:t>No longer exist</a:t>
            </a:r>
          </a:p>
          <a:p>
            <a:pPr lvl="1"/>
            <a:r>
              <a:rPr lang="en-US" dirty="0" smtClean="0"/>
              <a:t>Will pay those that are eligible as of September 30, 2018</a:t>
            </a:r>
          </a:p>
        </p:txBody>
      </p:sp>
      <p:sp>
        <p:nvSpPr>
          <p:cNvPr id="5" name="Slide Number Placeholder 4"/>
          <p:cNvSpPr>
            <a:spLocks noGrp="1"/>
          </p:cNvSpPr>
          <p:nvPr>
            <p:ph type="sldNum" sz="quarter" idx="12"/>
          </p:nvPr>
        </p:nvSpPr>
        <p:spPr/>
        <p:txBody>
          <a:bodyPr/>
          <a:lstStyle/>
          <a:p>
            <a:fld id="{92280CDB-48D1-408E-87AA-D601622CBFAD}" type="slidenum">
              <a:rPr lang="en-US" smtClean="0"/>
              <a:t>4</a:t>
            </a:fld>
            <a:endParaRPr lang="en-US"/>
          </a:p>
        </p:txBody>
      </p:sp>
    </p:spTree>
    <p:extLst>
      <p:ext uri="{BB962C8B-B14F-4D97-AF65-F5344CB8AC3E}">
        <p14:creationId xmlns:p14="http://schemas.microsoft.com/office/powerpoint/2010/main" val="30363817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28382"/>
          </a:xfrm>
          <a:solidFill>
            <a:schemeClr val="bg2"/>
          </a:solidFill>
        </p:spPr>
        <p:txBody>
          <a:bodyPr>
            <a:normAutofit fontScale="90000"/>
          </a:bodyPr>
          <a:lstStyle/>
          <a:p>
            <a:r>
              <a:rPr lang="en-US" dirty="0" smtClean="0"/>
              <a:t>CSR</a:t>
            </a:r>
            <a:endParaRPr lang="en-US" dirty="0"/>
          </a:p>
        </p:txBody>
      </p:sp>
      <p:sp>
        <p:nvSpPr>
          <p:cNvPr id="3" name="Content Placeholder 2"/>
          <p:cNvSpPr>
            <a:spLocks noGrp="1"/>
          </p:cNvSpPr>
          <p:nvPr>
            <p:ph idx="1"/>
          </p:nvPr>
        </p:nvSpPr>
        <p:spPr>
          <a:xfrm>
            <a:off x="1103312" y="1552576"/>
            <a:ext cx="8946541" cy="4695824"/>
          </a:xfrm>
        </p:spPr>
        <p:txBody>
          <a:bodyPr>
            <a:normAutofit fontScale="92500" lnSpcReduction="20000"/>
          </a:bodyPr>
          <a:lstStyle/>
          <a:p>
            <a:r>
              <a:rPr lang="en-US" dirty="0" smtClean="0"/>
              <a:t>CSR quarterly bonus goes away</a:t>
            </a:r>
          </a:p>
          <a:p>
            <a:pPr lvl="1"/>
            <a:r>
              <a:rPr lang="en-US" dirty="0" smtClean="0"/>
              <a:t>Paid an hourly differential of $2.50, not to be calculated with an overtime rate, will be paid on hours worked and for scheduled PTO (including ATO</a:t>
            </a:r>
            <a:r>
              <a:rPr lang="en-US" dirty="0"/>
              <a:t> </a:t>
            </a:r>
            <a:r>
              <a:rPr lang="en-US" dirty="0" smtClean="0"/>
              <a:t>and PTI), bereavement and Jury Duty only(effective 10/21)</a:t>
            </a:r>
          </a:p>
          <a:p>
            <a:r>
              <a:rPr lang="en-US" dirty="0" smtClean="0"/>
              <a:t>Post ratification- Jointly develop guidelines to be able to mandate CSR/ACNRP on and off </a:t>
            </a:r>
          </a:p>
          <a:p>
            <a:r>
              <a:rPr lang="en-US" dirty="0" smtClean="0"/>
              <a:t>Within 60 days of ratification, CSR/ACNRP will develop a system, reasonably accessible to employees, to identify employees on units with reduced staffing needs and provide a mechanism for voluntary alternative placement to meet unanticipated needs and reduce under appointment situations. (Para 185J old language but given timeline to complete)</a:t>
            </a:r>
          </a:p>
          <a:p>
            <a:r>
              <a:rPr lang="en-US" dirty="0" smtClean="0"/>
              <a:t>Holidays</a:t>
            </a:r>
          </a:p>
          <a:p>
            <a:pPr lvl="1"/>
            <a:r>
              <a:rPr lang="en-US" dirty="0" smtClean="0"/>
              <a:t>CSR/ACNRP will not be required to work any holidays but volunteerism is encouraged</a:t>
            </a:r>
          </a:p>
          <a:p>
            <a:pPr lvl="1"/>
            <a:r>
              <a:rPr lang="en-US" dirty="0" smtClean="0"/>
              <a:t>CSR/ACNRP will choose three holiday weeks (Memorial Day thru Thanksgiving) in which they will work their full appointment fraction. This will begin with the selection process in Jan 2019</a:t>
            </a:r>
            <a:endParaRPr lang="en-US" dirty="0"/>
          </a:p>
        </p:txBody>
      </p:sp>
      <p:sp>
        <p:nvSpPr>
          <p:cNvPr id="4" name="Slide Number Placeholder 3"/>
          <p:cNvSpPr>
            <a:spLocks noGrp="1"/>
          </p:cNvSpPr>
          <p:nvPr>
            <p:ph type="sldNum" sz="quarter" idx="12"/>
          </p:nvPr>
        </p:nvSpPr>
        <p:spPr/>
        <p:txBody>
          <a:bodyPr/>
          <a:lstStyle/>
          <a:p>
            <a:fld id="{92280CDB-48D1-408E-87AA-D601622CBFAD}" type="slidenum">
              <a:rPr lang="en-US" smtClean="0"/>
              <a:t>5</a:t>
            </a:fld>
            <a:endParaRPr lang="en-US"/>
          </a:p>
        </p:txBody>
      </p:sp>
    </p:spTree>
    <p:extLst>
      <p:ext uri="{BB962C8B-B14F-4D97-AF65-F5344CB8AC3E}">
        <p14:creationId xmlns:p14="http://schemas.microsoft.com/office/powerpoint/2010/main" val="42895448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RSAM Exempt status changes</a:t>
            </a:r>
            <a:endParaRPr lang="en-US" dirty="0"/>
          </a:p>
        </p:txBody>
      </p:sp>
      <p:sp>
        <p:nvSpPr>
          <p:cNvPr id="3" name="Content Placeholder 2"/>
          <p:cNvSpPr>
            <a:spLocks noGrp="1"/>
          </p:cNvSpPr>
          <p:nvPr>
            <p:ph idx="1"/>
          </p:nvPr>
        </p:nvSpPr>
        <p:spPr/>
        <p:txBody>
          <a:bodyPr/>
          <a:lstStyle/>
          <a:p>
            <a:r>
              <a:rPr lang="en-US" dirty="0" smtClean="0"/>
              <a:t>Immediately upon ratification</a:t>
            </a:r>
          </a:p>
          <a:p>
            <a:pPr lvl="1"/>
            <a:r>
              <a:rPr lang="en-US" dirty="0" smtClean="0"/>
              <a:t>All new hires and/or non-RSAM transfers placed into an RSAM position shall be considered non-exempt</a:t>
            </a:r>
          </a:p>
          <a:p>
            <a:pPr lvl="2"/>
            <a:r>
              <a:rPr lang="en-US" dirty="0" smtClean="0"/>
              <a:t>All new hires and/or non RSAM transfers will accrue PTO at the non-exempt accrual rates</a:t>
            </a:r>
          </a:p>
          <a:p>
            <a:r>
              <a:rPr lang="en-US" dirty="0" smtClean="0"/>
              <a:t>Upon expiration of this contract</a:t>
            </a:r>
          </a:p>
          <a:p>
            <a:pPr lvl="1"/>
            <a:r>
              <a:rPr lang="en-US" dirty="0" smtClean="0"/>
              <a:t>All employees in an RSAM position will be considered non-exempt employees and will accrue PTO at the non-exempt accrual rates.</a:t>
            </a:r>
          </a:p>
        </p:txBody>
      </p:sp>
      <p:sp>
        <p:nvSpPr>
          <p:cNvPr id="4" name="Slide Number Placeholder 3"/>
          <p:cNvSpPr>
            <a:spLocks noGrp="1"/>
          </p:cNvSpPr>
          <p:nvPr>
            <p:ph type="sldNum" sz="quarter" idx="12"/>
          </p:nvPr>
        </p:nvSpPr>
        <p:spPr/>
        <p:txBody>
          <a:bodyPr/>
          <a:lstStyle/>
          <a:p>
            <a:fld id="{92280CDB-48D1-408E-87AA-D601622CBFAD}" type="slidenum">
              <a:rPr lang="en-US" smtClean="0"/>
              <a:t>6</a:t>
            </a:fld>
            <a:endParaRPr lang="en-US"/>
          </a:p>
        </p:txBody>
      </p:sp>
    </p:spTree>
    <p:extLst>
      <p:ext uri="{BB962C8B-B14F-4D97-AF65-F5344CB8AC3E}">
        <p14:creationId xmlns:p14="http://schemas.microsoft.com/office/powerpoint/2010/main" val="20272568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NP’s</a:t>
            </a:r>
            <a:endParaRPr lang="en-US" dirty="0"/>
          </a:p>
        </p:txBody>
      </p:sp>
      <p:sp>
        <p:nvSpPr>
          <p:cNvPr id="3" name="Content Placeholder 2"/>
          <p:cNvSpPr>
            <a:spLocks noGrp="1"/>
          </p:cNvSpPr>
          <p:nvPr>
            <p:ph idx="1"/>
          </p:nvPr>
        </p:nvSpPr>
        <p:spPr/>
        <p:txBody>
          <a:bodyPr/>
          <a:lstStyle/>
          <a:p>
            <a:r>
              <a:rPr lang="en-US" dirty="0" smtClean="0"/>
              <a:t>No longer will have raises based on salary program and merit</a:t>
            </a:r>
          </a:p>
          <a:p>
            <a:r>
              <a:rPr lang="en-US" dirty="0" smtClean="0"/>
              <a:t>There will be an adjustment of their salary increases this year to meet the 4% to their base. Some may require repayment of lumps to meet this change.</a:t>
            </a:r>
          </a:p>
          <a:p>
            <a:r>
              <a:rPr lang="en-US" dirty="0" smtClean="0"/>
              <a:t>There will be an internal equity review annually</a:t>
            </a:r>
          </a:p>
          <a:p>
            <a:r>
              <a:rPr lang="en-US" dirty="0" smtClean="0"/>
              <a:t>Work will start within 90 days of ratification to develop a Clinical Ladder for the NP’s with a goal of implementation by Jan 2020</a:t>
            </a:r>
          </a:p>
          <a:p>
            <a:endParaRPr lang="en-US" dirty="0"/>
          </a:p>
        </p:txBody>
      </p:sp>
      <p:sp>
        <p:nvSpPr>
          <p:cNvPr id="4" name="Slide Number Placeholder 3"/>
          <p:cNvSpPr>
            <a:spLocks noGrp="1"/>
          </p:cNvSpPr>
          <p:nvPr>
            <p:ph type="sldNum" sz="quarter" idx="12"/>
          </p:nvPr>
        </p:nvSpPr>
        <p:spPr/>
        <p:txBody>
          <a:bodyPr/>
          <a:lstStyle/>
          <a:p>
            <a:fld id="{92280CDB-48D1-408E-87AA-D601622CBFAD}" type="slidenum">
              <a:rPr lang="en-US" smtClean="0"/>
              <a:t>7</a:t>
            </a:fld>
            <a:endParaRPr lang="en-US"/>
          </a:p>
        </p:txBody>
      </p:sp>
    </p:spTree>
    <p:extLst>
      <p:ext uri="{BB962C8B-B14F-4D97-AF65-F5344CB8AC3E}">
        <p14:creationId xmlns:p14="http://schemas.microsoft.com/office/powerpoint/2010/main" val="2794752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NP’s – other changes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Change to calculation of points for placement on hiring grid</a:t>
            </a:r>
          </a:p>
          <a:p>
            <a:r>
              <a:rPr lang="en-US" dirty="0" smtClean="0"/>
              <a:t>On-Call increased to $7.50/</a:t>
            </a:r>
            <a:r>
              <a:rPr lang="en-US" dirty="0" err="1" smtClean="0"/>
              <a:t>hr</a:t>
            </a:r>
            <a:endParaRPr lang="en-US" dirty="0" smtClean="0"/>
          </a:p>
          <a:p>
            <a:r>
              <a:rPr lang="en-US" dirty="0" smtClean="0"/>
              <a:t>Shift differential</a:t>
            </a:r>
          </a:p>
          <a:p>
            <a:pPr lvl="1"/>
            <a:r>
              <a:rPr lang="en-US" dirty="0" smtClean="0"/>
              <a:t>Day shift (starting on or after 3a and before 11a or majority of hours between 7a-3p</a:t>
            </a:r>
          </a:p>
          <a:p>
            <a:pPr lvl="2"/>
            <a:r>
              <a:rPr lang="en-US" dirty="0" smtClean="0"/>
              <a:t>$3.50/</a:t>
            </a:r>
            <a:r>
              <a:rPr lang="en-US" dirty="0" err="1" smtClean="0"/>
              <a:t>hr</a:t>
            </a:r>
            <a:r>
              <a:rPr lang="en-US" dirty="0" smtClean="0"/>
              <a:t> Saturday and Sunday</a:t>
            </a:r>
          </a:p>
          <a:p>
            <a:pPr lvl="1"/>
            <a:r>
              <a:rPr lang="en-US" dirty="0" smtClean="0"/>
              <a:t>Evening shift (starting on or after 11a and before 7p or majority of hours between 3p and 11p</a:t>
            </a:r>
          </a:p>
          <a:p>
            <a:pPr lvl="2"/>
            <a:r>
              <a:rPr lang="en-US" dirty="0" smtClean="0"/>
              <a:t>$4.00/</a:t>
            </a:r>
            <a:r>
              <a:rPr lang="en-US" dirty="0" err="1" smtClean="0"/>
              <a:t>hr</a:t>
            </a:r>
            <a:r>
              <a:rPr lang="en-US" dirty="0" smtClean="0"/>
              <a:t> Monday-Thursday/ $6.00/</a:t>
            </a:r>
            <a:r>
              <a:rPr lang="en-US" dirty="0" err="1" smtClean="0"/>
              <a:t>hr</a:t>
            </a:r>
            <a:r>
              <a:rPr lang="en-US" dirty="0" smtClean="0"/>
              <a:t> Friday-Sunday</a:t>
            </a:r>
          </a:p>
          <a:p>
            <a:pPr lvl="1"/>
            <a:r>
              <a:rPr lang="en-US" dirty="0" smtClean="0"/>
              <a:t>Night shift (starting on or after 7p and before 3a or majority of hours between 11p and 7a</a:t>
            </a:r>
          </a:p>
          <a:p>
            <a:pPr lvl="2"/>
            <a:r>
              <a:rPr lang="en-US" dirty="0" smtClean="0"/>
              <a:t>$4.50/</a:t>
            </a:r>
            <a:r>
              <a:rPr lang="en-US" dirty="0" err="1" smtClean="0"/>
              <a:t>hr</a:t>
            </a:r>
            <a:r>
              <a:rPr lang="en-US" dirty="0" smtClean="0"/>
              <a:t> Monday-Thursday/ $7.00/</a:t>
            </a:r>
            <a:r>
              <a:rPr lang="en-US" dirty="0" err="1" smtClean="0"/>
              <a:t>hr</a:t>
            </a:r>
            <a:r>
              <a:rPr lang="en-US" dirty="0" smtClean="0"/>
              <a:t> Friday-Sunday</a:t>
            </a:r>
          </a:p>
          <a:p>
            <a:r>
              <a:rPr lang="en-US" dirty="0" smtClean="0"/>
              <a:t>Holiday pay and Holiday Premium pay</a:t>
            </a:r>
          </a:p>
          <a:p>
            <a:pPr lvl="1"/>
            <a:r>
              <a:rPr lang="en-US" dirty="0" smtClean="0"/>
              <a:t>Will be eligible to receive holiday pay as in Para 358 and 359 and holiday premium pay as in Para 354 and 354A</a:t>
            </a:r>
          </a:p>
          <a:p>
            <a:endParaRPr lang="en-US" dirty="0"/>
          </a:p>
        </p:txBody>
      </p:sp>
      <p:sp>
        <p:nvSpPr>
          <p:cNvPr id="4" name="Slide Number Placeholder 3"/>
          <p:cNvSpPr>
            <a:spLocks noGrp="1"/>
          </p:cNvSpPr>
          <p:nvPr>
            <p:ph type="sldNum" sz="quarter" idx="12"/>
          </p:nvPr>
        </p:nvSpPr>
        <p:spPr/>
        <p:txBody>
          <a:bodyPr/>
          <a:lstStyle/>
          <a:p>
            <a:fld id="{92280CDB-48D1-408E-87AA-D601622CBFAD}" type="slidenum">
              <a:rPr lang="en-US" smtClean="0"/>
              <a:t>8</a:t>
            </a:fld>
            <a:endParaRPr lang="en-US"/>
          </a:p>
        </p:txBody>
      </p:sp>
    </p:spTree>
    <p:extLst>
      <p:ext uri="{BB962C8B-B14F-4D97-AF65-F5344CB8AC3E}">
        <p14:creationId xmlns:p14="http://schemas.microsoft.com/office/powerpoint/2010/main" val="41771927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10772775" cy="643467"/>
          </a:xfrm>
        </p:spPr>
        <p:txBody>
          <a:bodyPr>
            <a:normAutofit fontScale="90000"/>
          </a:bodyPr>
          <a:lstStyle/>
          <a:p>
            <a:r>
              <a:rPr lang="en-US" dirty="0" smtClean="0"/>
              <a:t>NP’s – Other continued</a:t>
            </a:r>
            <a:endParaRPr lang="en-US" dirty="0"/>
          </a:p>
        </p:txBody>
      </p:sp>
      <p:sp>
        <p:nvSpPr>
          <p:cNvPr id="3" name="Content Placeholder 2"/>
          <p:cNvSpPr>
            <a:spLocks noGrp="1"/>
          </p:cNvSpPr>
          <p:nvPr>
            <p:ph idx="1"/>
          </p:nvPr>
        </p:nvSpPr>
        <p:spPr>
          <a:xfrm>
            <a:off x="1103312" y="1381126"/>
            <a:ext cx="8946541" cy="4867274"/>
          </a:xfrm>
        </p:spPr>
        <p:txBody>
          <a:bodyPr>
            <a:normAutofit fontScale="85000" lnSpcReduction="20000"/>
          </a:bodyPr>
          <a:lstStyle/>
          <a:p>
            <a:r>
              <a:rPr lang="en-US" dirty="0" smtClean="0"/>
              <a:t>Professional Development</a:t>
            </a:r>
          </a:p>
          <a:p>
            <a:pPr lvl="1"/>
            <a:r>
              <a:rPr lang="en-US" dirty="0" smtClean="0"/>
              <a:t>Minimum of $2000 annually (for those with an </a:t>
            </a:r>
            <a:r>
              <a:rPr lang="en-US" dirty="0" err="1" smtClean="0"/>
              <a:t>appt</a:t>
            </a:r>
            <a:r>
              <a:rPr lang="en-US" dirty="0" smtClean="0"/>
              <a:t> fraction of 50% or more) for the purposes of professional development and continuing education</a:t>
            </a:r>
          </a:p>
          <a:p>
            <a:pPr lvl="1"/>
            <a:r>
              <a:rPr lang="en-US" dirty="0" smtClean="0"/>
              <a:t>Not less than 5 days annually, prorated to </a:t>
            </a:r>
            <a:r>
              <a:rPr lang="en-US" dirty="0" err="1" smtClean="0"/>
              <a:t>appt</a:t>
            </a:r>
            <a:r>
              <a:rPr lang="en-US" dirty="0" smtClean="0"/>
              <a:t> fraction, except that no NP will receive less than 3 days annually</a:t>
            </a:r>
          </a:p>
          <a:p>
            <a:r>
              <a:rPr lang="en-US" dirty="0" smtClean="0"/>
              <a:t>Evaluations</a:t>
            </a:r>
          </a:p>
          <a:p>
            <a:pPr lvl="1"/>
            <a:r>
              <a:rPr lang="en-US" dirty="0" smtClean="0"/>
              <a:t>Within 12 months of ratification, NP evaluations will be addressed by an NP manager. NP’s will be required to complete a self-</a:t>
            </a:r>
            <a:r>
              <a:rPr lang="en-US" dirty="0" err="1" smtClean="0"/>
              <a:t>eval</a:t>
            </a:r>
            <a:r>
              <a:rPr lang="en-US" dirty="0" smtClean="0"/>
              <a:t> and participate in peer feedback on their anniversary date. All NP evaluations classified as “Approaching” will be reviewed by the Director of Advanced Practice Nursing</a:t>
            </a:r>
          </a:p>
          <a:p>
            <a:r>
              <a:rPr lang="en-US" dirty="0" smtClean="0"/>
              <a:t>Administrative time/Hospital Business</a:t>
            </a:r>
          </a:p>
          <a:p>
            <a:pPr lvl="1"/>
            <a:r>
              <a:rPr lang="en-US" dirty="0" smtClean="0"/>
              <a:t>No later than 5 months post ratification, all Ambulatory Care NP’s will be allocated 20% administrative time of their </a:t>
            </a:r>
            <a:r>
              <a:rPr lang="en-US" dirty="0" err="1" smtClean="0"/>
              <a:t>appt</a:t>
            </a:r>
            <a:r>
              <a:rPr lang="en-US" dirty="0" smtClean="0"/>
              <a:t> fraction. Admin duties include but are not limited to documentation, returning patient calls/emails, prescriptions and checking test results. After completion of clinical admin duties and if they have admin time remaining they may use this time for scholarly activities</a:t>
            </a:r>
          </a:p>
          <a:p>
            <a:pPr lvl="1"/>
            <a:r>
              <a:rPr lang="en-US" dirty="0" smtClean="0"/>
              <a:t>No later than 5 months post ratification, all Inpatient NP’s will receive at least 8 hours of hospital business time every 4 months. This time is to be used for scholarly activities. These activities include research, quality improvement, clinical simulation presentations</a:t>
            </a:r>
          </a:p>
          <a:p>
            <a:pPr marL="0"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92280CDB-48D1-408E-87AA-D601622CBFAD}" type="slidenum">
              <a:rPr lang="en-US" smtClean="0"/>
              <a:t>9</a:t>
            </a:fld>
            <a:endParaRPr lang="en-US"/>
          </a:p>
        </p:txBody>
      </p:sp>
    </p:spTree>
    <p:extLst>
      <p:ext uri="{BB962C8B-B14F-4D97-AF65-F5344CB8AC3E}">
        <p14:creationId xmlns:p14="http://schemas.microsoft.com/office/powerpoint/2010/main" val="2998284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10772775" cy="843492"/>
          </a:xfrm>
        </p:spPr>
        <p:txBody>
          <a:bodyPr/>
          <a:lstStyle/>
          <a:p>
            <a:r>
              <a:rPr lang="en-US" dirty="0" smtClean="0"/>
              <a:t>Benefits</a:t>
            </a:r>
            <a:endParaRPr lang="en-US" dirty="0"/>
          </a:p>
        </p:txBody>
      </p:sp>
      <p:sp>
        <p:nvSpPr>
          <p:cNvPr id="3" name="Content Placeholder 2"/>
          <p:cNvSpPr>
            <a:spLocks noGrp="1"/>
          </p:cNvSpPr>
          <p:nvPr>
            <p:ph sz="half" idx="1"/>
          </p:nvPr>
        </p:nvSpPr>
        <p:spPr>
          <a:xfrm>
            <a:off x="1103312" y="1447801"/>
            <a:ext cx="4396339" cy="4808538"/>
          </a:xfrm>
        </p:spPr>
        <p:txBody>
          <a:bodyPr>
            <a:normAutofit lnSpcReduction="10000"/>
          </a:bodyPr>
          <a:lstStyle/>
          <a:p>
            <a:r>
              <a:rPr lang="en-US" dirty="0" smtClean="0"/>
              <a:t>Maternity/Parental Leave</a:t>
            </a:r>
          </a:p>
          <a:p>
            <a:pPr lvl="1"/>
            <a:r>
              <a:rPr lang="en-US" dirty="0" smtClean="0"/>
              <a:t>Same eligibility as SPG allows for all other employees</a:t>
            </a:r>
          </a:p>
          <a:p>
            <a:pPr lvl="1"/>
            <a:r>
              <a:rPr lang="en-US" dirty="0" smtClean="0"/>
              <a:t>Must have delivered child 6 weeks prior to ratification (August 30</a:t>
            </a:r>
            <a:r>
              <a:rPr lang="en-US" baseline="30000" dirty="0" smtClean="0"/>
              <a:t>th</a:t>
            </a:r>
            <a:r>
              <a:rPr lang="en-US" dirty="0" smtClean="0"/>
              <a:t>) or after to use any portion of 6 week childbirth (maternity leave)</a:t>
            </a:r>
          </a:p>
          <a:p>
            <a:pPr lvl="1"/>
            <a:r>
              <a:rPr lang="en-US" dirty="0" smtClean="0"/>
              <a:t>If an employee is off with childbirth as of ratification then they would be eligible for the remaining portion of their 6 weeks for childbirth time and then can use the parental leave 6 weeks if desired.</a:t>
            </a:r>
          </a:p>
          <a:p>
            <a:pPr lvl="1"/>
            <a:r>
              <a:rPr lang="en-US" dirty="0" smtClean="0"/>
              <a:t>Parental leave (6 weeks) can be used if a qualifying event occurred no more than 6 weeks prior to ratification (August 30</a:t>
            </a:r>
            <a:r>
              <a:rPr lang="en-US" baseline="30000" dirty="0" smtClean="0"/>
              <a:t>th</a:t>
            </a:r>
            <a:r>
              <a:rPr lang="en-US" dirty="0" smtClean="0"/>
              <a:t>)</a:t>
            </a:r>
          </a:p>
        </p:txBody>
      </p:sp>
      <p:sp>
        <p:nvSpPr>
          <p:cNvPr id="4" name="Content Placeholder 3"/>
          <p:cNvSpPr>
            <a:spLocks noGrp="1"/>
          </p:cNvSpPr>
          <p:nvPr>
            <p:ph sz="half" idx="2"/>
          </p:nvPr>
        </p:nvSpPr>
        <p:spPr>
          <a:xfrm>
            <a:off x="5654493" y="1447802"/>
            <a:ext cx="4396341" cy="4808536"/>
          </a:xfrm>
        </p:spPr>
        <p:txBody>
          <a:bodyPr>
            <a:normAutofit lnSpcReduction="10000"/>
          </a:bodyPr>
          <a:lstStyle/>
          <a:p>
            <a:r>
              <a:rPr lang="en-US" dirty="0" smtClean="0"/>
              <a:t>Retirement</a:t>
            </a:r>
          </a:p>
          <a:p>
            <a:pPr lvl="1"/>
            <a:r>
              <a:rPr lang="en-US" dirty="0" smtClean="0"/>
              <a:t>No change to current language</a:t>
            </a:r>
          </a:p>
          <a:p>
            <a:r>
              <a:rPr lang="en-US" dirty="0" smtClean="0"/>
              <a:t>1664 Health Insurance rates language</a:t>
            </a:r>
          </a:p>
          <a:p>
            <a:pPr lvl="1"/>
            <a:r>
              <a:rPr lang="en-US" dirty="0" smtClean="0"/>
              <a:t>Deleted going forward but agreement was reached to continue consideration of full time status for health care benefits to those eligible this year. </a:t>
            </a:r>
          </a:p>
          <a:p>
            <a:r>
              <a:rPr lang="en-US" dirty="0" smtClean="0"/>
              <a:t>Health Insurance copays</a:t>
            </a:r>
          </a:p>
          <a:p>
            <a:pPr lvl="1"/>
            <a:r>
              <a:rPr lang="en-US" dirty="0" smtClean="0"/>
              <a:t>No change to current language</a:t>
            </a:r>
          </a:p>
          <a:p>
            <a:pPr lvl="1"/>
            <a:endParaRPr lang="en-US" dirty="0"/>
          </a:p>
        </p:txBody>
      </p:sp>
      <p:sp>
        <p:nvSpPr>
          <p:cNvPr id="5" name="Slide Number Placeholder 4"/>
          <p:cNvSpPr>
            <a:spLocks noGrp="1"/>
          </p:cNvSpPr>
          <p:nvPr>
            <p:ph type="sldNum" sz="quarter" idx="12"/>
          </p:nvPr>
        </p:nvSpPr>
        <p:spPr/>
        <p:txBody>
          <a:bodyPr/>
          <a:lstStyle/>
          <a:p>
            <a:fld id="{92280CDB-48D1-408E-87AA-D601622CBFAD}" type="slidenum">
              <a:rPr lang="en-US" smtClean="0"/>
              <a:t>10</a:t>
            </a:fld>
            <a:endParaRPr lang="en-US"/>
          </a:p>
        </p:txBody>
      </p:sp>
    </p:spTree>
    <p:extLst>
      <p:ext uri="{BB962C8B-B14F-4D97-AF65-F5344CB8AC3E}">
        <p14:creationId xmlns:p14="http://schemas.microsoft.com/office/powerpoint/2010/main" val="7582067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10772775" cy="957793"/>
          </a:xfrm>
        </p:spPr>
        <p:txBody>
          <a:bodyPr/>
          <a:lstStyle/>
          <a:p>
            <a:r>
              <a:rPr lang="en-US" dirty="0" smtClean="0"/>
              <a:t>PTO</a:t>
            </a:r>
            <a:endParaRPr lang="en-US" dirty="0"/>
          </a:p>
        </p:txBody>
      </p:sp>
      <p:sp>
        <p:nvSpPr>
          <p:cNvPr id="3" name="Content Placeholder 2"/>
          <p:cNvSpPr>
            <a:spLocks noGrp="1"/>
          </p:cNvSpPr>
          <p:nvPr>
            <p:ph sz="half" idx="1"/>
          </p:nvPr>
        </p:nvSpPr>
        <p:spPr>
          <a:xfrm>
            <a:off x="1103312" y="1552575"/>
            <a:ext cx="4396339" cy="4703763"/>
          </a:xfrm>
        </p:spPr>
        <p:txBody>
          <a:bodyPr/>
          <a:lstStyle/>
          <a:p>
            <a:r>
              <a:rPr lang="en-US" dirty="0" smtClean="0"/>
              <a:t>Increased guaranteed access from 70% to 75% (begins with PTO selection in 2019)</a:t>
            </a:r>
          </a:p>
          <a:p>
            <a:r>
              <a:rPr lang="en-US" dirty="0" smtClean="0"/>
              <a:t>Fixed calendar to reflect current process</a:t>
            </a:r>
          </a:p>
          <a:p>
            <a:pPr lvl="1"/>
            <a:r>
              <a:rPr lang="en-US" dirty="0" smtClean="0"/>
              <a:t>Feb 1-21 First round</a:t>
            </a:r>
          </a:p>
          <a:p>
            <a:pPr lvl="1"/>
            <a:r>
              <a:rPr lang="en-US" dirty="0" smtClean="0"/>
              <a:t>By Feb 28</a:t>
            </a:r>
            <a:r>
              <a:rPr lang="en-US" baseline="30000" dirty="0" smtClean="0"/>
              <a:t>th</a:t>
            </a:r>
            <a:r>
              <a:rPr lang="en-US" dirty="0" smtClean="0"/>
              <a:t> repost</a:t>
            </a:r>
          </a:p>
          <a:p>
            <a:pPr lvl="1"/>
            <a:r>
              <a:rPr lang="en-US" dirty="0" smtClean="0"/>
              <a:t>Mar 1-14 Second round</a:t>
            </a:r>
          </a:p>
          <a:p>
            <a:pPr lvl="1"/>
            <a:r>
              <a:rPr lang="en-US" dirty="0" smtClean="0"/>
              <a:t>By April 1</a:t>
            </a:r>
            <a:r>
              <a:rPr lang="en-US" baseline="30000" dirty="0" smtClean="0"/>
              <a:t>st</a:t>
            </a:r>
            <a:r>
              <a:rPr lang="en-US" dirty="0" smtClean="0"/>
              <a:t> post final</a:t>
            </a:r>
          </a:p>
        </p:txBody>
      </p:sp>
      <p:sp>
        <p:nvSpPr>
          <p:cNvPr id="4" name="Content Placeholder 3"/>
          <p:cNvSpPr>
            <a:spLocks noGrp="1"/>
          </p:cNvSpPr>
          <p:nvPr>
            <p:ph sz="half" idx="2"/>
          </p:nvPr>
        </p:nvSpPr>
        <p:spPr>
          <a:xfrm>
            <a:off x="5654493" y="1457326"/>
            <a:ext cx="4396341" cy="4799012"/>
          </a:xfrm>
        </p:spPr>
        <p:txBody>
          <a:bodyPr/>
          <a:lstStyle/>
          <a:p>
            <a:r>
              <a:rPr lang="en-US" dirty="0" smtClean="0"/>
              <a:t>Interim PTO</a:t>
            </a:r>
          </a:p>
          <a:p>
            <a:pPr lvl="1"/>
            <a:r>
              <a:rPr lang="en-US" dirty="0" smtClean="0"/>
              <a:t>No longer exists as a process</a:t>
            </a:r>
          </a:p>
          <a:p>
            <a:pPr lvl="1"/>
            <a:r>
              <a:rPr lang="en-US" dirty="0" smtClean="0"/>
              <a:t>Still need to post open hours to unit for one week and then seniority decision. If no one takes then they remain open and it is first come, first serve</a:t>
            </a:r>
          </a:p>
          <a:p>
            <a:pPr lvl="1"/>
            <a:r>
              <a:rPr lang="en-US" dirty="0" smtClean="0"/>
              <a:t>Still can’t arbitrarily close hours</a:t>
            </a:r>
            <a:endParaRPr lang="en-US" dirty="0"/>
          </a:p>
        </p:txBody>
      </p:sp>
      <p:sp>
        <p:nvSpPr>
          <p:cNvPr id="5" name="Slide Number Placeholder 4"/>
          <p:cNvSpPr>
            <a:spLocks noGrp="1"/>
          </p:cNvSpPr>
          <p:nvPr>
            <p:ph type="sldNum" sz="quarter" idx="12"/>
          </p:nvPr>
        </p:nvSpPr>
        <p:spPr/>
        <p:txBody>
          <a:bodyPr/>
          <a:lstStyle/>
          <a:p>
            <a:fld id="{92280CDB-48D1-408E-87AA-D601622CBFAD}" type="slidenum">
              <a:rPr lang="en-US" smtClean="0"/>
              <a:t>11</a:t>
            </a:fld>
            <a:endParaRPr lang="en-US"/>
          </a:p>
        </p:txBody>
      </p:sp>
    </p:spTree>
    <p:extLst>
      <p:ext uri="{BB962C8B-B14F-4D97-AF65-F5344CB8AC3E}">
        <p14:creationId xmlns:p14="http://schemas.microsoft.com/office/powerpoint/2010/main" val="21467839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10772775" cy="595842"/>
          </a:xfrm>
        </p:spPr>
        <p:txBody>
          <a:bodyPr>
            <a:normAutofit fontScale="90000"/>
          </a:bodyPr>
          <a:lstStyle/>
          <a:p>
            <a:r>
              <a:rPr lang="en-US" dirty="0" smtClean="0"/>
              <a:t>PSM</a:t>
            </a:r>
            <a:endParaRPr lang="en-US" dirty="0"/>
          </a:p>
        </p:txBody>
      </p:sp>
      <p:sp>
        <p:nvSpPr>
          <p:cNvPr id="3" name="Content Placeholder 2"/>
          <p:cNvSpPr>
            <a:spLocks noGrp="1"/>
          </p:cNvSpPr>
          <p:nvPr>
            <p:ph idx="1"/>
          </p:nvPr>
        </p:nvSpPr>
        <p:spPr>
          <a:xfrm>
            <a:off x="1103312" y="1390650"/>
            <a:ext cx="8946541" cy="4857749"/>
          </a:xfrm>
        </p:spPr>
        <p:txBody>
          <a:bodyPr>
            <a:normAutofit fontScale="92500" lnSpcReduction="20000"/>
          </a:bodyPr>
          <a:lstStyle/>
          <a:p>
            <a:r>
              <a:rPr lang="en-US" dirty="0" smtClean="0"/>
              <a:t>Removed requirement in current contract for HR rep to join No Pay meeting</a:t>
            </a:r>
          </a:p>
          <a:p>
            <a:r>
              <a:rPr lang="en-US" dirty="0" smtClean="0"/>
              <a:t>An employee will be permitted to use up to two occurrences of unscheduled absences within a 12 month period resulting from the employee’s own personal illness or health condition which will not count as an occurrence and will not be subject to a PSM as long as the employee provides a health providers note showing the employee was seen by a healthcare provider within 48 hours of the absence</a:t>
            </a:r>
          </a:p>
          <a:p>
            <a:r>
              <a:rPr lang="en-US" dirty="0" smtClean="0"/>
              <a:t>Obtaining a representative</a:t>
            </a:r>
          </a:p>
          <a:p>
            <a:pPr lvl="1"/>
            <a:r>
              <a:rPr lang="en-US" dirty="0" smtClean="0"/>
              <a:t>An open calendar will be maintained with scheduled blocks of available representative time and CND/Supervisors will have access in order to schedule PSM’s more efficiently</a:t>
            </a:r>
          </a:p>
          <a:p>
            <a:pPr lvl="1"/>
            <a:r>
              <a:rPr lang="en-US" dirty="0" smtClean="0"/>
              <a:t>Group email accounts will be created for representatives to be more easily contacted</a:t>
            </a:r>
          </a:p>
          <a:p>
            <a:r>
              <a:rPr lang="en-US" dirty="0" smtClean="0"/>
              <a:t>PSM #2 </a:t>
            </a:r>
          </a:p>
          <a:p>
            <a:pPr lvl="1"/>
            <a:r>
              <a:rPr lang="en-US" dirty="0" smtClean="0"/>
              <a:t>Changed path to move to PSM#2 </a:t>
            </a:r>
          </a:p>
          <a:p>
            <a:pPr lvl="2"/>
            <a:r>
              <a:rPr lang="en-US" dirty="0" smtClean="0"/>
              <a:t>2 or more additional occurrences within 3 months from date of last occurrence or if employee has 4 more occurrences within 9 months after date of last occurrence</a:t>
            </a:r>
            <a:endParaRPr lang="en-US" dirty="0"/>
          </a:p>
        </p:txBody>
      </p:sp>
      <p:sp>
        <p:nvSpPr>
          <p:cNvPr id="4" name="Slide Number Placeholder 3"/>
          <p:cNvSpPr>
            <a:spLocks noGrp="1"/>
          </p:cNvSpPr>
          <p:nvPr>
            <p:ph type="sldNum" sz="quarter" idx="12"/>
          </p:nvPr>
        </p:nvSpPr>
        <p:spPr/>
        <p:txBody>
          <a:bodyPr/>
          <a:lstStyle/>
          <a:p>
            <a:fld id="{92280CDB-48D1-408E-87AA-D601622CBFAD}" type="slidenum">
              <a:rPr lang="en-US" smtClean="0"/>
              <a:t>12</a:t>
            </a:fld>
            <a:endParaRPr lang="en-US"/>
          </a:p>
        </p:txBody>
      </p:sp>
    </p:spTree>
    <p:extLst>
      <p:ext uri="{BB962C8B-B14F-4D97-AF65-F5344CB8AC3E}">
        <p14:creationId xmlns:p14="http://schemas.microsoft.com/office/powerpoint/2010/main" val="6011481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10772775" cy="843493"/>
          </a:xfrm>
        </p:spPr>
        <p:txBody>
          <a:bodyPr/>
          <a:lstStyle/>
          <a:p>
            <a:r>
              <a:rPr lang="en-US" dirty="0" smtClean="0"/>
              <a:t>Staffing</a:t>
            </a:r>
            <a:endParaRPr lang="en-US" dirty="0"/>
          </a:p>
        </p:txBody>
      </p:sp>
      <p:sp>
        <p:nvSpPr>
          <p:cNvPr id="3" name="Content Placeholder 2"/>
          <p:cNvSpPr>
            <a:spLocks noGrp="1"/>
          </p:cNvSpPr>
          <p:nvPr>
            <p:ph idx="1"/>
          </p:nvPr>
        </p:nvSpPr>
        <p:spPr>
          <a:xfrm>
            <a:off x="1103312" y="1343026"/>
            <a:ext cx="8946541" cy="4905374"/>
          </a:xfrm>
        </p:spPr>
        <p:txBody>
          <a:bodyPr>
            <a:normAutofit fontScale="92500" lnSpcReduction="20000"/>
          </a:bodyPr>
          <a:lstStyle/>
          <a:p>
            <a:r>
              <a:rPr lang="en-US" dirty="0" smtClean="0"/>
              <a:t>Changes to Article 13/14</a:t>
            </a:r>
          </a:p>
          <a:p>
            <a:pPr lvl="1"/>
            <a:r>
              <a:rPr lang="en-US" dirty="0" smtClean="0"/>
              <a:t>Defined Staffing Model and Staffing Levels</a:t>
            </a:r>
          </a:p>
          <a:p>
            <a:pPr lvl="1"/>
            <a:r>
              <a:rPr lang="en-US" dirty="0" smtClean="0"/>
              <a:t>Agreed to maintain </a:t>
            </a:r>
            <a:r>
              <a:rPr lang="en-US" b="1" dirty="0" smtClean="0"/>
              <a:t>current</a:t>
            </a:r>
            <a:r>
              <a:rPr lang="en-US" dirty="0" smtClean="0"/>
              <a:t> staffing levels</a:t>
            </a:r>
          </a:p>
          <a:p>
            <a:pPr lvl="1"/>
            <a:r>
              <a:rPr lang="en-US" dirty="0" smtClean="0"/>
              <a:t>If there are significant, long term changes (not day to day or shift to shift)</a:t>
            </a:r>
          </a:p>
          <a:p>
            <a:pPr lvl="2"/>
            <a:r>
              <a:rPr lang="en-US" dirty="0" smtClean="0"/>
              <a:t> the Association will be notified prior to any discussions with staff. </a:t>
            </a:r>
          </a:p>
          <a:p>
            <a:pPr lvl="2"/>
            <a:r>
              <a:rPr lang="en-US" dirty="0" smtClean="0"/>
              <a:t>The next step is take the data to the units WRC for discussion. </a:t>
            </a:r>
          </a:p>
          <a:p>
            <a:pPr lvl="2"/>
            <a:r>
              <a:rPr lang="en-US" dirty="0" smtClean="0"/>
              <a:t>If any concerns the next step would be for the CND and WRC chair to meet with the ACNO/CNO and attempt to address the concerns. </a:t>
            </a:r>
          </a:p>
          <a:p>
            <a:pPr lvl="2"/>
            <a:r>
              <a:rPr lang="en-US" dirty="0" smtClean="0"/>
              <a:t>A report will be presented to the staff, WRC and the Association</a:t>
            </a:r>
          </a:p>
          <a:p>
            <a:pPr lvl="2"/>
            <a:r>
              <a:rPr lang="en-US" dirty="0" smtClean="0"/>
              <a:t>If concerns still exist, the next step would be WRC chair requests meeting with CND, ACNO and CNO to discuss further actions. </a:t>
            </a:r>
          </a:p>
          <a:p>
            <a:pPr lvl="2"/>
            <a:r>
              <a:rPr lang="en-US" dirty="0" smtClean="0"/>
              <a:t>Any further unresolved concerns would be escalated to the CNE for action planning and presented to JIT-L</a:t>
            </a:r>
          </a:p>
          <a:p>
            <a:pPr lvl="2"/>
            <a:r>
              <a:rPr lang="en-US" dirty="0" smtClean="0"/>
              <a:t>If concerns remain there can be a written request to the UMHS board for an appeal within 10 days of the JIT-L decision and both parties will be able to present concerns and data to substantiate their concerns or need to change. A decision will be made prior to any implementation of the changes.</a:t>
            </a:r>
          </a:p>
          <a:p>
            <a:pPr lvl="2"/>
            <a:r>
              <a:rPr lang="en-US" dirty="0" smtClean="0"/>
              <a:t>If the event of failure to follow the implementation process the Association may file a dispute and follow the language in Article 46 and 47. </a:t>
            </a:r>
          </a:p>
        </p:txBody>
      </p:sp>
      <p:sp>
        <p:nvSpPr>
          <p:cNvPr id="4" name="Slide Number Placeholder 3"/>
          <p:cNvSpPr>
            <a:spLocks noGrp="1"/>
          </p:cNvSpPr>
          <p:nvPr>
            <p:ph type="sldNum" sz="quarter" idx="12"/>
          </p:nvPr>
        </p:nvSpPr>
        <p:spPr/>
        <p:txBody>
          <a:bodyPr/>
          <a:lstStyle/>
          <a:p>
            <a:fld id="{92280CDB-48D1-408E-87AA-D601622CBFAD}" type="slidenum">
              <a:rPr lang="en-US" smtClean="0"/>
              <a:t>13</a:t>
            </a:fld>
            <a:endParaRPr lang="en-US"/>
          </a:p>
        </p:txBody>
      </p:sp>
    </p:spTree>
    <p:extLst>
      <p:ext uri="{BB962C8B-B14F-4D97-AF65-F5344CB8AC3E}">
        <p14:creationId xmlns:p14="http://schemas.microsoft.com/office/powerpoint/2010/main" val="37659841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Staffing continued</a:t>
            </a:r>
            <a:endParaRPr lang="en-US" dirty="0"/>
          </a:p>
        </p:txBody>
      </p:sp>
      <p:sp>
        <p:nvSpPr>
          <p:cNvPr id="3" name="Content Placeholder 2"/>
          <p:cNvSpPr>
            <a:spLocks noGrp="1"/>
          </p:cNvSpPr>
          <p:nvPr>
            <p:ph idx="1"/>
          </p:nvPr>
        </p:nvSpPr>
        <p:spPr/>
        <p:txBody>
          <a:bodyPr>
            <a:normAutofit lnSpcReduction="10000"/>
          </a:bodyPr>
          <a:lstStyle/>
          <a:p>
            <a:r>
              <a:rPr lang="en-US" dirty="0" smtClean="0"/>
              <a:t>Ambulatory Care</a:t>
            </a:r>
          </a:p>
          <a:p>
            <a:pPr lvl="1"/>
            <a:r>
              <a:rPr lang="en-US" dirty="0" smtClean="0"/>
              <a:t>Within 120 days agreed to explore staffing benchmarks and literature with a joint committee with a goal of establishing standards and a report will be presented to JIT</a:t>
            </a:r>
          </a:p>
          <a:p>
            <a:r>
              <a:rPr lang="en-US" dirty="0" smtClean="0"/>
              <a:t>Staffing Guidelines</a:t>
            </a:r>
          </a:p>
          <a:p>
            <a:pPr lvl="1"/>
            <a:r>
              <a:rPr lang="en-US" dirty="0" smtClean="0"/>
              <a:t>Staffing guidelines document will be added as an Addendum to the Contract</a:t>
            </a:r>
          </a:p>
          <a:p>
            <a:pPr lvl="2"/>
            <a:r>
              <a:rPr lang="en-US" dirty="0" smtClean="0"/>
              <a:t>Current staffing ratios</a:t>
            </a:r>
          </a:p>
          <a:p>
            <a:pPr lvl="2"/>
            <a:r>
              <a:rPr lang="en-US" dirty="0" smtClean="0"/>
              <a:t>Understanding that the staffing levels may increase or decrease with acuity, acute changes, patient status or unanticipated volume or for time limited reasons</a:t>
            </a:r>
          </a:p>
          <a:p>
            <a:pPr lvl="2"/>
            <a:r>
              <a:rPr lang="en-US" dirty="0" smtClean="0"/>
              <a:t>Lunch coverage is an issue already delegated to the WRC for discussion and planning and this continues. No agreement to maintain staffing levels while lunch breaks are being given</a:t>
            </a:r>
            <a:endParaRPr lang="en-US" dirty="0"/>
          </a:p>
        </p:txBody>
      </p:sp>
      <p:sp>
        <p:nvSpPr>
          <p:cNvPr id="4" name="Slide Number Placeholder 3"/>
          <p:cNvSpPr>
            <a:spLocks noGrp="1"/>
          </p:cNvSpPr>
          <p:nvPr>
            <p:ph type="sldNum" sz="quarter" idx="12"/>
          </p:nvPr>
        </p:nvSpPr>
        <p:spPr/>
        <p:txBody>
          <a:bodyPr/>
          <a:lstStyle/>
          <a:p>
            <a:fld id="{92280CDB-48D1-408E-87AA-D601622CBFAD}" type="slidenum">
              <a:rPr lang="en-US" smtClean="0"/>
              <a:t>14</a:t>
            </a:fld>
            <a:endParaRPr lang="en-US"/>
          </a:p>
        </p:txBody>
      </p:sp>
    </p:spTree>
    <p:extLst>
      <p:ext uri="{BB962C8B-B14F-4D97-AF65-F5344CB8AC3E}">
        <p14:creationId xmlns:p14="http://schemas.microsoft.com/office/powerpoint/2010/main" val="10535376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142876"/>
            <a:ext cx="9404723" cy="781050"/>
          </a:xfrm>
        </p:spPr>
        <p:txBody>
          <a:bodyPr>
            <a:normAutofit fontScale="90000"/>
          </a:bodyPr>
          <a:lstStyle/>
          <a:p>
            <a:r>
              <a:rPr lang="en-US" dirty="0" smtClean="0"/>
              <a:t>Staffing levels guidelines grid</a:t>
            </a:r>
            <a:endParaRPr lang="en-US" dirty="0"/>
          </a:p>
        </p:txBody>
      </p:sp>
      <p:pic>
        <p:nvPicPr>
          <p:cNvPr id="6" name="Content Placeholder 5"/>
          <p:cNvPicPr>
            <a:picLocks noGrp="1" noChangeAspect="1"/>
          </p:cNvPicPr>
          <p:nvPr>
            <p:ph idx="1"/>
          </p:nvPr>
        </p:nvPicPr>
        <p:blipFill>
          <a:blip r:embed="rId2"/>
          <a:stretch>
            <a:fillRect/>
          </a:stretch>
        </p:blipFill>
        <p:spPr>
          <a:xfrm>
            <a:off x="742950" y="819150"/>
            <a:ext cx="9172575" cy="5876925"/>
          </a:xfrm>
          <a:prstGeom prst="rect">
            <a:avLst/>
          </a:prstGeom>
        </p:spPr>
      </p:pic>
      <p:sp>
        <p:nvSpPr>
          <p:cNvPr id="7" name="Slide Number Placeholder 6"/>
          <p:cNvSpPr>
            <a:spLocks noGrp="1"/>
          </p:cNvSpPr>
          <p:nvPr>
            <p:ph type="sldNum" sz="quarter" idx="12"/>
          </p:nvPr>
        </p:nvSpPr>
        <p:spPr/>
        <p:txBody>
          <a:bodyPr/>
          <a:lstStyle/>
          <a:p>
            <a:fld id="{92280CDB-48D1-408E-87AA-D601622CBFAD}" type="slidenum">
              <a:rPr lang="en-US" smtClean="0"/>
              <a:t>15</a:t>
            </a:fld>
            <a:endParaRPr lang="en-US"/>
          </a:p>
        </p:txBody>
      </p:sp>
    </p:spTree>
    <p:extLst>
      <p:ext uri="{BB962C8B-B14F-4D97-AF65-F5344CB8AC3E}">
        <p14:creationId xmlns:p14="http://schemas.microsoft.com/office/powerpoint/2010/main" val="705876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Transfer/Promotion</a:t>
            </a:r>
            <a:endParaRPr lang="en-US" dirty="0"/>
          </a:p>
        </p:txBody>
      </p:sp>
      <p:sp>
        <p:nvSpPr>
          <p:cNvPr id="3" name="Content Placeholder 2"/>
          <p:cNvSpPr>
            <a:spLocks noGrp="1"/>
          </p:cNvSpPr>
          <p:nvPr>
            <p:ph idx="1"/>
          </p:nvPr>
        </p:nvSpPr>
        <p:spPr/>
        <p:txBody>
          <a:bodyPr/>
          <a:lstStyle/>
          <a:p>
            <a:r>
              <a:rPr lang="en-US" dirty="0" smtClean="0"/>
              <a:t>Employees with more than 7 years of seniority in the bargaining unit may arbitrate disputes over transfer/promotions where less senior people are awarded the position if there is a dispute over substantial differences in qualifications. Mediation will be a prerequisite for arbitration of any such case. </a:t>
            </a:r>
            <a:endParaRPr lang="en-US" dirty="0"/>
          </a:p>
        </p:txBody>
      </p:sp>
      <p:sp>
        <p:nvSpPr>
          <p:cNvPr id="4" name="Slide Number Placeholder 3"/>
          <p:cNvSpPr>
            <a:spLocks noGrp="1"/>
          </p:cNvSpPr>
          <p:nvPr>
            <p:ph type="sldNum" sz="quarter" idx="12"/>
          </p:nvPr>
        </p:nvSpPr>
        <p:spPr/>
        <p:txBody>
          <a:bodyPr/>
          <a:lstStyle/>
          <a:p>
            <a:fld id="{92280CDB-48D1-408E-87AA-D601622CBFAD}" type="slidenum">
              <a:rPr lang="en-US" smtClean="0"/>
              <a:t>16</a:t>
            </a:fld>
            <a:endParaRPr lang="en-US"/>
          </a:p>
        </p:txBody>
      </p:sp>
    </p:spTree>
    <p:extLst>
      <p:ext uri="{BB962C8B-B14F-4D97-AF65-F5344CB8AC3E}">
        <p14:creationId xmlns:p14="http://schemas.microsoft.com/office/powerpoint/2010/main" val="17595467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10772775" cy="795867"/>
          </a:xfrm>
        </p:spPr>
        <p:txBody>
          <a:bodyPr/>
          <a:lstStyle/>
          <a:p>
            <a:r>
              <a:rPr lang="en-US" dirty="0" smtClean="0"/>
              <a:t>Committees</a:t>
            </a:r>
            <a:endParaRPr lang="en-US" dirty="0"/>
          </a:p>
        </p:txBody>
      </p:sp>
      <p:sp>
        <p:nvSpPr>
          <p:cNvPr id="3" name="Content Placeholder 2"/>
          <p:cNvSpPr>
            <a:spLocks noGrp="1"/>
          </p:cNvSpPr>
          <p:nvPr>
            <p:ph sz="half" idx="1"/>
          </p:nvPr>
        </p:nvSpPr>
        <p:spPr>
          <a:xfrm>
            <a:off x="1103312" y="1514475"/>
            <a:ext cx="4396339" cy="4741863"/>
          </a:xfrm>
        </p:spPr>
        <p:txBody>
          <a:bodyPr>
            <a:normAutofit fontScale="92500" lnSpcReduction="20000"/>
          </a:bodyPr>
          <a:lstStyle/>
          <a:p>
            <a:r>
              <a:rPr lang="en-US" dirty="0" smtClean="0"/>
              <a:t>Ability to appoint any BU nurses to workplace committees</a:t>
            </a:r>
          </a:p>
          <a:p>
            <a:r>
              <a:rPr lang="en-US" dirty="0" smtClean="0"/>
              <a:t>Will utilize a process to ensure BU nurses who are elected or appointed have the needed clinical expertise needed on committee</a:t>
            </a:r>
          </a:p>
          <a:p>
            <a:r>
              <a:rPr lang="en-US" dirty="0" smtClean="0"/>
              <a:t>If the nurse selected for the committee has active discipline, the CND/designee may consider discussion with the Association regarding concerns</a:t>
            </a:r>
          </a:p>
          <a:p>
            <a:r>
              <a:rPr lang="en-US" b="1" dirty="0" smtClean="0"/>
              <a:t>Jointly develop a process and timeline for appointing BU nurses within 90 days of ratification. No changes to membership will be implemented prior to plan being presented to JIT-L</a:t>
            </a:r>
            <a:endParaRPr lang="en-US" b="1" dirty="0"/>
          </a:p>
        </p:txBody>
      </p:sp>
      <p:sp>
        <p:nvSpPr>
          <p:cNvPr id="4" name="Content Placeholder 3"/>
          <p:cNvSpPr>
            <a:spLocks noGrp="1"/>
          </p:cNvSpPr>
          <p:nvPr>
            <p:ph sz="half" idx="2"/>
          </p:nvPr>
        </p:nvSpPr>
        <p:spPr>
          <a:xfrm>
            <a:off x="5654493" y="1514476"/>
            <a:ext cx="4396341" cy="4741862"/>
          </a:xfrm>
        </p:spPr>
        <p:txBody>
          <a:bodyPr>
            <a:normAutofit fontScale="92500" lnSpcReduction="20000"/>
          </a:bodyPr>
          <a:lstStyle/>
          <a:p>
            <a:r>
              <a:rPr lang="en-US" dirty="0" smtClean="0"/>
              <a:t>Agree to make every attempt to appoint BU nurses within 30 calendar days of request. CND’s may make suggestions of possible candidates</a:t>
            </a:r>
          </a:p>
          <a:p>
            <a:r>
              <a:rPr lang="en-US" dirty="0" smtClean="0"/>
              <a:t>Unit-based, time limited task forces and forums created to discuss unit initiatives/concerns may be excluded from this language ( must not discuss wages, hours or working conditions)</a:t>
            </a:r>
          </a:p>
          <a:p>
            <a:r>
              <a:rPr lang="en-US" dirty="0" smtClean="0"/>
              <a:t>Continue to use a self nomination and election by peers process for UBC membership</a:t>
            </a:r>
          </a:p>
          <a:p>
            <a:endParaRPr lang="en-US" dirty="0" smtClean="0"/>
          </a:p>
          <a:p>
            <a:endParaRPr lang="en-US" dirty="0"/>
          </a:p>
        </p:txBody>
      </p:sp>
      <p:sp>
        <p:nvSpPr>
          <p:cNvPr id="5" name="Slide Number Placeholder 4"/>
          <p:cNvSpPr>
            <a:spLocks noGrp="1"/>
          </p:cNvSpPr>
          <p:nvPr>
            <p:ph type="sldNum" sz="quarter" idx="12"/>
          </p:nvPr>
        </p:nvSpPr>
        <p:spPr/>
        <p:txBody>
          <a:bodyPr/>
          <a:lstStyle/>
          <a:p>
            <a:fld id="{92280CDB-48D1-408E-87AA-D601622CBFAD}" type="slidenum">
              <a:rPr lang="en-US" smtClean="0"/>
              <a:t>17</a:t>
            </a:fld>
            <a:endParaRPr lang="en-US"/>
          </a:p>
        </p:txBody>
      </p:sp>
    </p:spTree>
    <p:extLst>
      <p:ext uri="{BB962C8B-B14F-4D97-AF65-F5344CB8AC3E}">
        <p14:creationId xmlns:p14="http://schemas.microsoft.com/office/powerpoint/2010/main" val="17911162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10772775" cy="881592"/>
          </a:xfrm>
        </p:spPr>
        <p:txBody>
          <a:bodyPr/>
          <a:lstStyle/>
          <a:p>
            <a:r>
              <a:rPr lang="en-US" dirty="0" smtClean="0"/>
              <a:t>Documentation- </a:t>
            </a:r>
            <a:r>
              <a:rPr lang="en-US" dirty="0" err="1" smtClean="0"/>
              <a:t>MiChart</a:t>
            </a:r>
            <a:endParaRPr lang="en-US" dirty="0"/>
          </a:p>
        </p:txBody>
      </p:sp>
      <p:sp>
        <p:nvSpPr>
          <p:cNvPr id="3" name="Content Placeholder 2"/>
          <p:cNvSpPr>
            <a:spLocks noGrp="1"/>
          </p:cNvSpPr>
          <p:nvPr>
            <p:ph sz="half" idx="1"/>
          </p:nvPr>
        </p:nvSpPr>
        <p:spPr>
          <a:xfrm>
            <a:off x="1103312" y="1552575"/>
            <a:ext cx="4396339" cy="4703763"/>
          </a:xfrm>
        </p:spPr>
        <p:txBody>
          <a:bodyPr>
            <a:normAutofit fontScale="77500" lnSpcReduction="20000"/>
          </a:bodyPr>
          <a:lstStyle/>
          <a:p>
            <a:r>
              <a:rPr lang="en-US" dirty="0" smtClean="0"/>
              <a:t>Joint committee will be created of frontline nurses and management. Will be jointly co-chaired. Will provide recommendations related to nursing documentation prior to the build and implementation of any upgrade defined as a major upgrade.</a:t>
            </a:r>
            <a:endParaRPr lang="en-US" dirty="0"/>
          </a:p>
          <a:p>
            <a:r>
              <a:rPr lang="en-US" dirty="0" smtClean="0"/>
              <a:t>Prior to any major upgrade communication must occur with affected employees. Employees will have at least 45 days to access an interactive practice environment and have the opportunity to comment. </a:t>
            </a:r>
          </a:p>
          <a:p>
            <a:r>
              <a:rPr lang="en-US" dirty="0" smtClean="0"/>
              <a:t>APRN’s will be given 4 hours of non-clinical time during orientation to customize templates</a:t>
            </a:r>
          </a:p>
          <a:p>
            <a:r>
              <a:rPr lang="en-US" dirty="0" smtClean="0"/>
              <a:t>APRN’s will be given the opportunity to attend the 2 day optimization training </a:t>
            </a:r>
            <a:endParaRPr lang="en-US" dirty="0"/>
          </a:p>
        </p:txBody>
      </p:sp>
      <p:sp>
        <p:nvSpPr>
          <p:cNvPr id="4" name="Content Placeholder 3"/>
          <p:cNvSpPr>
            <a:spLocks noGrp="1"/>
          </p:cNvSpPr>
          <p:nvPr>
            <p:ph sz="half" idx="2"/>
          </p:nvPr>
        </p:nvSpPr>
        <p:spPr>
          <a:xfrm>
            <a:off x="5654493" y="1552576"/>
            <a:ext cx="4396341" cy="4703762"/>
          </a:xfrm>
        </p:spPr>
        <p:txBody>
          <a:bodyPr>
            <a:normAutofit fontScale="77500" lnSpcReduction="20000"/>
          </a:bodyPr>
          <a:lstStyle/>
          <a:p>
            <a:r>
              <a:rPr lang="en-US" dirty="0" smtClean="0"/>
              <a:t>If issues arise with the EMR, efforts to address will be done in the moment if applicable. If this cannot be accomplished in the moment an explanation will occur</a:t>
            </a:r>
          </a:p>
          <a:p>
            <a:r>
              <a:rPr lang="en-US" dirty="0" smtClean="0"/>
              <a:t>EMR issues will be a standing JIT agenda item</a:t>
            </a:r>
          </a:p>
          <a:p>
            <a:r>
              <a:rPr lang="en-US" dirty="0" smtClean="0"/>
              <a:t>A time study will be done (starting in the ICU) to assess time used to document and adequate staffing</a:t>
            </a:r>
          </a:p>
          <a:p>
            <a:r>
              <a:rPr lang="en-US" b="1" dirty="0" smtClean="0"/>
              <a:t>If there is a major upgrade, there will be at least two Super Users available around the clock for 72 hours unless the joint committee recommends otherwise. </a:t>
            </a:r>
          </a:p>
          <a:p>
            <a:r>
              <a:rPr lang="en-US" b="1" dirty="0" smtClean="0"/>
              <a:t>Super Users will be given paid business time to support EMR functions per unit per month</a:t>
            </a:r>
          </a:p>
          <a:p>
            <a:pPr lvl="1"/>
            <a:r>
              <a:rPr lang="en-US" b="1" dirty="0" smtClean="0"/>
              <a:t>100 FTE’s or less: no less than two hours per unit</a:t>
            </a:r>
          </a:p>
          <a:p>
            <a:pPr lvl="1"/>
            <a:r>
              <a:rPr lang="en-US" b="1" dirty="0" smtClean="0"/>
              <a:t>&gt; 100 FTE’s: no less than 4 hours per unit</a:t>
            </a:r>
          </a:p>
        </p:txBody>
      </p:sp>
      <p:sp>
        <p:nvSpPr>
          <p:cNvPr id="5" name="Slide Number Placeholder 4"/>
          <p:cNvSpPr>
            <a:spLocks noGrp="1"/>
          </p:cNvSpPr>
          <p:nvPr>
            <p:ph type="sldNum" sz="quarter" idx="12"/>
          </p:nvPr>
        </p:nvSpPr>
        <p:spPr/>
        <p:txBody>
          <a:bodyPr/>
          <a:lstStyle/>
          <a:p>
            <a:fld id="{92280CDB-48D1-408E-87AA-D601622CBFAD}" type="slidenum">
              <a:rPr lang="en-US" smtClean="0"/>
              <a:t>18</a:t>
            </a:fld>
            <a:endParaRPr lang="en-US"/>
          </a:p>
        </p:txBody>
      </p:sp>
    </p:spTree>
    <p:extLst>
      <p:ext uri="{BB962C8B-B14F-4D97-AF65-F5344CB8AC3E}">
        <p14:creationId xmlns:p14="http://schemas.microsoft.com/office/powerpoint/2010/main" val="9326621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10772775" cy="1186392"/>
          </a:xfrm>
        </p:spPr>
        <p:txBody>
          <a:bodyPr/>
          <a:lstStyle/>
          <a:p>
            <a:r>
              <a:rPr lang="en-US" dirty="0" smtClean="0"/>
              <a:t>PTO Donation Program</a:t>
            </a:r>
            <a:endParaRPr lang="en-US" dirty="0"/>
          </a:p>
        </p:txBody>
      </p:sp>
      <p:sp>
        <p:nvSpPr>
          <p:cNvPr id="3" name="Content Placeholder 2"/>
          <p:cNvSpPr>
            <a:spLocks noGrp="1"/>
          </p:cNvSpPr>
          <p:nvPr>
            <p:ph sz="half" idx="1"/>
          </p:nvPr>
        </p:nvSpPr>
        <p:spPr/>
        <p:txBody>
          <a:bodyPr>
            <a:normAutofit fontScale="70000" lnSpcReduction="20000"/>
          </a:bodyPr>
          <a:lstStyle/>
          <a:p>
            <a:r>
              <a:rPr lang="en-US" dirty="0" smtClean="0"/>
              <a:t>Donations may be made in no less than one hour blocks (change from requiring at least 4 hours)</a:t>
            </a:r>
          </a:p>
          <a:p>
            <a:r>
              <a:rPr lang="en-US" dirty="0" smtClean="0"/>
              <a:t>Donating employee must have 40 hours remaining in their bank (change from 80 hours)</a:t>
            </a:r>
          </a:p>
          <a:p>
            <a:r>
              <a:rPr lang="en-US" dirty="0" smtClean="0"/>
              <a:t>Donating employee may request a preference for an individual they wish to donate hours. </a:t>
            </a:r>
            <a:endParaRPr lang="en-US" dirty="0"/>
          </a:p>
          <a:p>
            <a:r>
              <a:rPr lang="en-US" dirty="0" smtClean="0"/>
              <a:t>A minimum of 75% of directed donations will be allocated to the preferred recipient if they are meet the requirements of eligibility</a:t>
            </a:r>
          </a:p>
          <a:p>
            <a:r>
              <a:rPr lang="en-US" dirty="0" smtClean="0"/>
              <a:t>Decisions are made by the PTO Donation Committee</a:t>
            </a:r>
          </a:p>
          <a:p>
            <a:r>
              <a:rPr lang="en-US" dirty="0" smtClean="0"/>
              <a:t>Any remaining hours are added to the central donation pool</a:t>
            </a:r>
            <a:endParaRPr lang="en-US" dirty="0"/>
          </a:p>
        </p:txBody>
      </p:sp>
      <p:sp>
        <p:nvSpPr>
          <p:cNvPr id="4" name="Content Placeholder 3"/>
          <p:cNvSpPr>
            <a:spLocks noGrp="1"/>
          </p:cNvSpPr>
          <p:nvPr>
            <p:ph sz="half" idx="2"/>
          </p:nvPr>
        </p:nvSpPr>
        <p:spPr/>
        <p:txBody>
          <a:bodyPr>
            <a:normAutofit fontScale="70000" lnSpcReduction="20000"/>
          </a:bodyPr>
          <a:lstStyle/>
          <a:p>
            <a:r>
              <a:rPr lang="en-US" dirty="0" smtClean="0"/>
              <a:t>Recipient may receive up to six weeks (240 hours) of donated PTO, prorated to their appointment fraction</a:t>
            </a:r>
          </a:p>
          <a:p>
            <a:r>
              <a:rPr lang="en-US" dirty="0" smtClean="0"/>
              <a:t>Employees who are unable to use their PTO in access of the maximum accrual will have those hours placed in the PTO donation pool</a:t>
            </a:r>
          </a:p>
          <a:p>
            <a:r>
              <a:rPr lang="en-US" dirty="0" smtClean="0"/>
              <a:t>Employees who separate employment from the University with less than 12 months of employment and cannot receive  a PTO payout will have their PTO hours automatically donated to the central pool</a:t>
            </a:r>
            <a:endParaRPr lang="en-US" dirty="0"/>
          </a:p>
        </p:txBody>
      </p:sp>
      <p:sp>
        <p:nvSpPr>
          <p:cNvPr id="5" name="Slide Number Placeholder 4"/>
          <p:cNvSpPr>
            <a:spLocks noGrp="1"/>
          </p:cNvSpPr>
          <p:nvPr>
            <p:ph type="sldNum" sz="quarter" idx="12"/>
          </p:nvPr>
        </p:nvSpPr>
        <p:spPr/>
        <p:txBody>
          <a:bodyPr/>
          <a:lstStyle/>
          <a:p>
            <a:fld id="{92280CDB-48D1-408E-87AA-D601622CBFAD}" type="slidenum">
              <a:rPr lang="en-US" smtClean="0"/>
              <a:t>19</a:t>
            </a:fld>
            <a:endParaRPr lang="en-US"/>
          </a:p>
        </p:txBody>
      </p:sp>
    </p:spTree>
    <p:extLst>
      <p:ext uri="{BB962C8B-B14F-4D97-AF65-F5344CB8AC3E}">
        <p14:creationId xmlns:p14="http://schemas.microsoft.com/office/powerpoint/2010/main" val="5561033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Tuition Support Program </a:t>
            </a:r>
            <a:endParaRPr lang="en-US" dirty="0"/>
          </a:p>
        </p:txBody>
      </p:sp>
      <p:sp>
        <p:nvSpPr>
          <p:cNvPr id="3" name="Content Placeholder 2"/>
          <p:cNvSpPr>
            <a:spLocks noGrp="1"/>
          </p:cNvSpPr>
          <p:nvPr>
            <p:ph idx="1"/>
          </p:nvPr>
        </p:nvSpPr>
        <p:spPr/>
        <p:txBody>
          <a:bodyPr/>
          <a:lstStyle/>
          <a:p>
            <a:r>
              <a:rPr lang="en-US" dirty="0" smtClean="0"/>
              <a:t>BSN to NP degree programs</a:t>
            </a:r>
          </a:p>
          <a:p>
            <a:pPr lvl="1"/>
            <a:r>
              <a:rPr lang="en-US" dirty="0" smtClean="0"/>
              <a:t>Support will be provided for all course designated as Master’s level courses as provided in Para 477, 477A and 477B</a:t>
            </a:r>
          </a:p>
          <a:p>
            <a:pPr lvl="1"/>
            <a:r>
              <a:rPr lang="en-US" dirty="0" smtClean="0"/>
              <a:t>If the program does not differentiate the Master’s level courses in the BSN to DNP program, the University will support up to a maximum of 40 credit hours. Because this support is intended to coincide with the courses that would align with a Master’s degree the support is to be applied to the first 40 credit hours in the program</a:t>
            </a:r>
            <a:endParaRPr lang="en-US" dirty="0"/>
          </a:p>
        </p:txBody>
      </p:sp>
      <p:sp>
        <p:nvSpPr>
          <p:cNvPr id="4" name="Slide Number Placeholder 3"/>
          <p:cNvSpPr>
            <a:spLocks noGrp="1"/>
          </p:cNvSpPr>
          <p:nvPr>
            <p:ph type="sldNum" sz="quarter" idx="12"/>
          </p:nvPr>
        </p:nvSpPr>
        <p:spPr/>
        <p:txBody>
          <a:bodyPr/>
          <a:lstStyle/>
          <a:p>
            <a:fld id="{92280CDB-48D1-408E-87AA-D601622CBFAD}" type="slidenum">
              <a:rPr lang="en-US" smtClean="0"/>
              <a:t>20</a:t>
            </a:fld>
            <a:endParaRPr lang="en-US"/>
          </a:p>
        </p:txBody>
      </p:sp>
    </p:spTree>
    <p:extLst>
      <p:ext uri="{BB962C8B-B14F-4D97-AF65-F5344CB8AC3E}">
        <p14:creationId xmlns:p14="http://schemas.microsoft.com/office/powerpoint/2010/main" val="10586288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Professional Development</a:t>
            </a:r>
            <a:endParaRPr lang="en-US" dirty="0"/>
          </a:p>
        </p:txBody>
      </p:sp>
      <p:sp>
        <p:nvSpPr>
          <p:cNvPr id="3" name="Content Placeholder 2"/>
          <p:cNvSpPr>
            <a:spLocks noGrp="1"/>
          </p:cNvSpPr>
          <p:nvPr>
            <p:ph idx="1"/>
          </p:nvPr>
        </p:nvSpPr>
        <p:spPr/>
        <p:txBody>
          <a:bodyPr/>
          <a:lstStyle/>
          <a:p>
            <a:r>
              <a:rPr lang="en-US" dirty="0" smtClean="0"/>
              <a:t>A calendar will be developed and maintained centrally</a:t>
            </a:r>
          </a:p>
          <a:p>
            <a:r>
              <a:rPr lang="en-US" dirty="0" smtClean="0"/>
              <a:t>All units will develop and maintain Professional Development Guidelines with the input of regular staff. These guidelines must be approved by a majority vote of unit staff who are eligible to vote and voting.</a:t>
            </a:r>
          </a:p>
          <a:p>
            <a:pPr lvl="1"/>
            <a:r>
              <a:rPr lang="en-US" b="1" dirty="0" smtClean="0"/>
              <a:t>This is similar to what was used by your units as guidelines for accessing the MNA funds or how decisions are made about conference selection using MNA funds. There are still limits in the contract as to what these funds can be used for (no change). </a:t>
            </a:r>
            <a:endParaRPr lang="en-US" b="1" dirty="0"/>
          </a:p>
        </p:txBody>
      </p:sp>
      <p:sp>
        <p:nvSpPr>
          <p:cNvPr id="4" name="Slide Number Placeholder 3"/>
          <p:cNvSpPr>
            <a:spLocks noGrp="1"/>
          </p:cNvSpPr>
          <p:nvPr>
            <p:ph type="sldNum" sz="quarter" idx="12"/>
          </p:nvPr>
        </p:nvSpPr>
        <p:spPr/>
        <p:txBody>
          <a:bodyPr/>
          <a:lstStyle/>
          <a:p>
            <a:fld id="{92280CDB-48D1-408E-87AA-D601622CBFAD}" type="slidenum">
              <a:rPr lang="en-US" smtClean="0"/>
              <a:t>21</a:t>
            </a:fld>
            <a:endParaRPr lang="en-US"/>
          </a:p>
        </p:txBody>
      </p:sp>
    </p:spTree>
    <p:extLst>
      <p:ext uri="{BB962C8B-B14F-4D97-AF65-F5344CB8AC3E}">
        <p14:creationId xmlns:p14="http://schemas.microsoft.com/office/powerpoint/2010/main" val="32818666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10772775" cy="795867"/>
          </a:xfrm>
        </p:spPr>
        <p:txBody>
          <a:bodyPr/>
          <a:lstStyle/>
          <a:p>
            <a:r>
              <a:rPr lang="en-US" dirty="0" smtClean="0"/>
              <a:t>Professional Development Funds</a:t>
            </a:r>
            <a:endParaRPr lang="en-US" dirty="0"/>
          </a:p>
        </p:txBody>
      </p:sp>
      <p:sp>
        <p:nvSpPr>
          <p:cNvPr id="3" name="Content Placeholder 2"/>
          <p:cNvSpPr>
            <a:spLocks noGrp="1"/>
          </p:cNvSpPr>
          <p:nvPr>
            <p:ph idx="1"/>
          </p:nvPr>
        </p:nvSpPr>
        <p:spPr>
          <a:xfrm>
            <a:off x="1103312" y="1428750"/>
            <a:ext cx="8946541" cy="5076825"/>
          </a:xfrm>
        </p:spPr>
        <p:txBody>
          <a:bodyPr>
            <a:normAutofit fontScale="92500" lnSpcReduction="10000"/>
          </a:bodyPr>
          <a:lstStyle/>
          <a:p>
            <a:r>
              <a:rPr lang="en-US" dirty="0" smtClean="0"/>
              <a:t>Funds</a:t>
            </a:r>
          </a:p>
          <a:p>
            <a:pPr lvl="1"/>
            <a:r>
              <a:rPr lang="en-US" dirty="0" smtClean="0"/>
              <a:t>Level A-F and RSAM </a:t>
            </a:r>
          </a:p>
          <a:p>
            <a:pPr lvl="2"/>
            <a:r>
              <a:rPr lang="en-US" dirty="0" smtClean="0"/>
              <a:t>Increased $250 per FTE (was $150 per FTE)-</a:t>
            </a:r>
            <a:r>
              <a:rPr lang="en-US" b="1" dirty="0" smtClean="0"/>
              <a:t>Starts immediately</a:t>
            </a:r>
          </a:p>
          <a:p>
            <a:pPr lvl="2"/>
            <a:r>
              <a:rPr lang="en-US" dirty="0" smtClean="0"/>
              <a:t>By April 15</a:t>
            </a:r>
            <a:r>
              <a:rPr lang="en-US" baseline="30000" dirty="0" smtClean="0"/>
              <a:t>th</a:t>
            </a:r>
            <a:r>
              <a:rPr lang="en-US" dirty="0" smtClean="0"/>
              <a:t> of each year, any remaining MNA Professional Development funds not allocated will be pooled into a central fund. Any Level A-F or RSAM employee may submit a request on or before June 15 of that same year to use these pooled funds for professional development</a:t>
            </a:r>
          </a:p>
          <a:p>
            <a:pPr lvl="2"/>
            <a:r>
              <a:rPr lang="en-US" b="1" dirty="0" smtClean="0"/>
              <a:t>A central fund will be created to provide funding for those Level A-F and RSAM nurses who are selected to attend regional or national meetings and conferences. Funding will be based on 2.5% of number of Level A-F/RSAM FTE’s with $3000 per FTE. The central fund and its funding will be implemented by Jan 1 2019</a:t>
            </a:r>
          </a:p>
          <a:p>
            <a:pPr lvl="3"/>
            <a:r>
              <a:rPr lang="en-US" b="1" dirty="0" smtClean="0"/>
              <a:t>A joint team will be convened within 90 day to create guidelines</a:t>
            </a:r>
          </a:p>
          <a:p>
            <a:pPr lvl="3"/>
            <a:r>
              <a:rPr lang="en-US" dirty="0" smtClean="0"/>
              <a:t>Time to attend conferences or meetings funded by this central fund will be on hospital business time regardless of day of week and will be included within </a:t>
            </a:r>
            <a:r>
              <a:rPr lang="en-US" dirty="0" err="1" smtClean="0"/>
              <a:t>appt</a:t>
            </a:r>
            <a:r>
              <a:rPr lang="en-US" dirty="0" smtClean="0"/>
              <a:t> fraction N4, N5 and N6</a:t>
            </a:r>
          </a:p>
          <a:p>
            <a:pPr lvl="1"/>
            <a:r>
              <a:rPr lang="en-US" dirty="0" smtClean="0"/>
              <a:t>N4, N5 and N6 (with appointment fraction of 50% of more)</a:t>
            </a:r>
          </a:p>
          <a:p>
            <a:pPr lvl="2"/>
            <a:r>
              <a:rPr lang="en-US" dirty="0" smtClean="0"/>
              <a:t>N4- $1500</a:t>
            </a:r>
          </a:p>
          <a:p>
            <a:pPr lvl="2"/>
            <a:r>
              <a:rPr lang="en-US" dirty="0" smtClean="0"/>
              <a:t>N5- $2000</a:t>
            </a:r>
          </a:p>
          <a:p>
            <a:pPr lvl="2"/>
            <a:r>
              <a:rPr lang="en-US" dirty="0" smtClean="0"/>
              <a:t>N6- $2500</a:t>
            </a:r>
          </a:p>
          <a:p>
            <a:pPr lvl="1"/>
            <a:endParaRPr lang="en-US" dirty="0" smtClean="0"/>
          </a:p>
          <a:p>
            <a:pPr lvl="1"/>
            <a:endParaRPr lang="en-US" dirty="0"/>
          </a:p>
        </p:txBody>
      </p:sp>
      <p:sp>
        <p:nvSpPr>
          <p:cNvPr id="4" name="Slide Number Placeholder 3"/>
          <p:cNvSpPr>
            <a:spLocks noGrp="1"/>
          </p:cNvSpPr>
          <p:nvPr>
            <p:ph type="sldNum" sz="quarter" idx="12"/>
          </p:nvPr>
        </p:nvSpPr>
        <p:spPr/>
        <p:txBody>
          <a:bodyPr/>
          <a:lstStyle/>
          <a:p>
            <a:fld id="{92280CDB-48D1-408E-87AA-D601622CBFAD}" type="slidenum">
              <a:rPr lang="en-US" smtClean="0"/>
              <a:t>22</a:t>
            </a:fld>
            <a:endParaRPr lang="en-US"/>
          </a:p>
        </p:txBody>
      </p:sp>
    </p:spTree>
    <p:extLst>
      <p:ext uri="{BB962C8B-B14F-4D97-AF65-F5344CB8AC3E}">
        <p14:creationId xmlns:p14="http://schemas.microsoft.com/office/powerpoint/2010/main" val="12518262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10772775" cy="1512147"/>
          </a:xfrm>
        </p:spPr>
        <p:txBody>
          <a:bodyPr/>
          <a:lstStyle/>
          <a:p>
            <a:r>
              <a:rPr lang="en-US" dirty="0" smtClean="0"/>
              <a:t>Professional Development Business Time</a:t>
            </a:r>
            <a:endParaRPr lang="en-US" dirty="0"/>
          </a:p>
        </p:txBody>
      </p:sp>
      <p:sp>
        <p:nvSpPr>
          <p:cNvPr id="3" name="Content Placeholder 2"/>
          <p:cNvSpPr>
            <a:spLocks noGrp="1"/>
          </p:cNvSpPr>
          <p:nvPr>
            <p:ph idx="1"/>
          </p:nvPr>
        </p:nvSpPr>
        <p:spPr/>
        <p:txBody>
          <a:bodyPr/>
          <a:lstStyle/>
          <a:p>
            <a:r>
              <a:rPr lang="en-US" dirty="0" smtClean="0"/>
              <a:t>Business time</a:t>
            </a:r>
          </a:p>
          <a:p>
            <a:pPr lvl="1"/>
            <a:r>
              <a:rPr lang="en-US" dirty="0" smtClean="0"/>
              <a:t>Level A-F and RSAM</a:t>
            </a:r>
          </a:p>
          <a:p>
            <a:pPr lvl="2"/>
            <a:r>
              <a:rPr lang="en-US" dirty="0" smtClean="0"/>
              <a:t>No less than 2 days per year which the employee can choose to use on consecutive day. The paid time will be commensurate with the hours of the professional and educational activity</a:t>
            </a:r>
          </a:p>
          <a:p>
            <a:pPr lvl="1"/>
            <a:r>
              <a:rPr lang="en-US" dirty="0" smtClean="0"/>
              <a:t>N4, N5 and N6</a:t>
            </a:r>
          </a:p>
          <a:p>
            <a:pPr lvl="2"/>
            <a:r>
              <a:rPr lang="en-US" dirty="0" smtClean="0"/>
              <a:t>Will receive no less than 5 days each year, prorated to appointment fraction, except that no employee will receive less than 3 days</a:t>
            </a:r>
          </a:p>
          <a:p>
            <a:endParaRPr lang="en-US" dirty="0"/>
          </a:p>
        </p:txBody>
      </p:sp>
      <p:sp>
        <p:nvSpPr>
          <p:cNvPr id="4" name="Slide Number Placeholder 3"/>
          <p:cNvSpPr>
            <a:spLocks noGrp="1"/>
          </p:cNvSpPr>
          <p:nvPr>
            <p:ph type="sldNum" sz="quarter" idx="12"/>
          </p:nvPr>
        </p:nvSpPr>
        <p:spPr/>
        <p:txBody>
          <a:bodyPr/>
          <a:lstStyle/>
          <a:p>
            <a:fld id="{92280CDB-48D1-408E-87AA-D601622CBFAD}" type="slidenum">
              <a:rPr lang="en-US" smtClean="0"/>
              <a:t>23</a:t>
            </a:fld>
            <a:endParaRPr lang="en-US"/>
          </a:p>
        </p:txBody>
      </p:sp>
    </p:spTree>
    <p:extLst>
      <p:ext uri="{BB962C8B-B14F-4D97-AF65-F5344CB8AC3E}">
        <p14:creationId xmlns:p14="http://schemas.microsoft.com/office/powerpoint/2010/main" val="2647698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228600"/>
            <a:ext cx="9404723" cy="1419225"/>
          </a:xfrm>
        </p:spPr>
        <p:txBody>
          <a:bodyPr>
            <a:normAutofit fontScale="90000"/>
          </a:bodyPr>
          <a:lstStyle/>
          <a:p>
            <a:r>
              <a:rPr lang="en-US" dirty="0" smtClean="0"/>
              <a:t>National and/or Board certifications</a:t>
            </a:r>
            <a:endParaRPr lang="en-US" dirty="0"/>
          </a:p>
        </p:txBody>
      </p:sp>
      <p:sp>
        <p:nvSpPr>
          <p:cNvPr id="3" name="Content Placeholder 2"/>
          <p:cNvSpPr>
            <a:spLocks noGrp="1"/>
          </p:cNvSpPr>
          <p:nvPr>
            <p:ph sz="half" idx="1"/>
          </p:nvPr>
        </p:nvSpPr>
        <p:spPr>
          <a:xfrm>
            <a:off x="1103312" y="1647825"/>
            <a:ext cx="4396339" cy="4952999"/>
          </a:xfrm>
        </p:spPr>
        <p:txBody>
          <a:bodyPr>
            <a:noAutofit/>
          </a:bodyPr>
          <a:lstStyle/>
          <a:p>
            <a:r>
              <a:rPr lang="en-US" sz="1800" dirty="0" smtClean="0"/>
              <a:t>Level A-F and RSAM nurses who voluntarily attain a national and/or board certification</a:t>
            </a:r>
          </a:p>
          <a:p>
            <a:pPr lvl="1"/>
            <a:r>
              <a:rPr lang="en-US" sz="1800" dirty="0" smtClean="0"/>
              <a:t>Reimbursement will be provided for one national and/or board certification and subsequent recertification's that align to said nurses area of practice</a:t>
            </a:r>
          </a:p>
          <a:p>
            <a:pPr lvl="1"/>
            <a:r>
              <a:rPr lang="en-US" sz="1800" dirty="0" smtClean="0"/>
              <a:t>May use up to 8 hours of business time  to study for an exam for which they have registered. This time must take place onsite. This paid time comes from their allotted 2 days of business time annually for professional development.</a:t>
            </a:r>
          </a:p>
          <a:p>
            <a:pPr lvl="1"/>
            <a:r>
              <a:rPr lang="en-US" sz="1800" dirty="0" smtClean="0"/>
              <a:t>Time to take the exams will be paid as hospital business time</a:t>
            </a:r>
          </a:p>
          <a:p>
            <a:pPr lvl="1"/>
            <a:r>
              <a:rPr lang="en-US" sz="1800" dirty="0" smtClean="0"/>
              <a:t>If the nurse wishes to purchase study books or materials, they would use the funds in their allotment of Professional Development funds annually.</a:t>
            </a:r>
            <a:endParaRPr lang="en-US" sz="1800" dirty="0"/>
          </a:p>
        </p:txBody>
      </p:sp>
      <p:sp>
        <p:nvSpPr>
          <p:cNvPr id="4" name="Content Placeholder 3"/>
          <p:cNvSpPr>
            <a:spLocks noGrp="1"/>
          </p:cNvSpPr>
          <p:nvPr>
            <p:ph sz="half" idx="2"/>
          </p:nvPr>
        </p:nvSpPr>
        <p:spPr>
          <a:xfrm>
            <a:off x="5654493" y="1647826"/>
            <a:ext cx="4396341" cy="4608512"/>
          </a:xfrm>
        </p:spPr>
        <p:txBody>
          <a:bodyPr>
            <a:noAutofit/>
          </a:bodyPr>
          <a:lstStyle/>
          <a:p>
            <a:r>
              <a:rPr lang="en-US" sz="1800" dirty="0" smtClean="0"/>
              <a:t>The reimbursement will be 75% of the cost of the exam. </a:t>
            </a:r>
          </a:p>
          <a:p>
            <a:r>
              <a:rPr lang="en-US" sz="1800" dirty="0" smtClean="0"/>
              <a:t>Employee must provide verification of attainment of the certification</a:t>
            </a:r>
          </a:p>
          <a:p>
            <a:r>
              <a:rPr lang="en-US" sz="1800" dirty="0" smtClean="0"/>
              <a:t>The employer can provide additional reimbursement if desired from other funds</a:t>
            </a:r>
          </a:p>
          <a:p>
            <a:r>
              <a:rPr lang="en-US" sz="1800" dirty="0" smtClean="0"/>
              <a:t>Nurses may be recognized at the unit level through means such as pins or plaques for attainment of certifications</a:t>
            </a:r>
          </a:p>
          <a:p>
            <a:r>
              <a:rPr lang="en-US" sz="1800" dirty="0" smtClean="0"/>
              <a:t>This language does not pertain to those certifications that are mandatory by the Employer</a:t>
            </a:r>
          </a:p>
          <a:p>
            <a:r>
              <a:rPr lang="en-US" sz="1800" dirty="0" smtClean="0"/>
              <a:t>A joint workgroup will be established to review all required certifications and determine the need for any additional required certifications. This work is to be completed within 12 months from ratification</a:t>
            </a:r>
            <a:endParaRPr lang="en-US" sz="1800" dirty="0"/>
          </a:p>
        </p:txBody>
      </p:sp>
      <p:sp>
        <p:nvSpPr>
          <p:cNvPr id="5" name="Slide Number Placeholder 4"/>
          <p:cNvSpPr>
            <a:spLocks noGrp="1"/>
          </p:cNvSpPr>
          <p:nvPr>
            <p:ph type="sldNum" sz="quarter" idx="12"/>
          </p:nvPr>
        </p:nvSpPr>
        <p:spPr/>
        <p:txBody>
          <a:bodyPr/>
          <a:lstStyle/>
          <a:p>
            <a:fld id="{92280CDB-48D1-408E-87AA-D601622CBFAD}" type="slidenum">
              <a:rPr lang="en-US" smtClean="0"/>
              <a:t>24</a:t>
            </a:fld>
            <a:endParaRPr lang="en-US"/>
          </a:p>
        </p:txBody>
      </p:sp>
    </p:spTree>
    <p:extLst>
      <p:ext uri="{BB962C8B-B14F-4D97-AF65-F5344CB8AC3E}">
        <p14:creationId xmlns:p14="http://schemas.microsoft.com/office/powerpoint/2010/main" val="2407310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10772775" cy="995892"/>
          </a:xfrm>
        </p:spPr>
        <p:txBody>
          <a:bodyPr/>
          <a:lstStyle/>
          <a:p>
            <a:r>
              <a:rPr lang="en-US" dirty="0" smtClean="0"/>
              <a:t>Variable Activity</a:t>
            </a:r>
            <a:endParaRPr lang="en-US" dirty="0"/>
          </a:p>
        </p:txBody>
      </p:sp>
      <p:sp>
        <p:nvSpPr>
          <p:cNvPr id="3" name="Content Placeholder 2"/>
          <p:cNvSpPr>
            <a:spLocks noGrp="1"/>
          </p:cNvSpPr>
          <p:nvPr>
            <p:ph sz="half" idx="1"/>
          </p:nvPr>
        </p:nvSpPr>
        <p:spPr>
          <a:xfrm>
            <a:off x="1103312" y="1647825"/>
            <a:ext cx="4396339" cy="4608513"/>
          </a:xfrm>
        </p:spPr>
        <p:txBody>
          <a:bodyPr>
            <a:normAutofit fontScale="92500"/>
          </a:bodyPr>
          <a:lstStyle/>
          <a:p>
            <a:r>
              <a:rPr lang="en-US" dirty="0" smtClean="0"/>
              <a:t>OR’s- float bonus will be paid through end of case, if applicable</a:t>
            </a:r>
          </a:p>
          <a:p>
            <a:r>
              <a:rPr lang="en-US" dirty="0" smtClean="0"/>
              <a:t>OR’s- cases occurring after hours (on-call) will be conducted in the location best suited to the patient’s needs and not counted as a float occurrence</a:t>
            </a:r>
          </a:p>
          <a:p>
            <a:r>
              <a:rPr lang="en-US" dirty="0" smtClean="0"/>
              <a:t>CSR/ACNRP </a:t>
            </a:r>
            <a:r>
              <a:rPr lang="en-US" dirty="0" err="1" smtClean="0"/>
              <a:t>reg</a:t>
            </a:r>
            <a:r>
              <a:rPr lang="en-US" dirty="0" smtClean="0"/>
              <a:t> employees in need of placement will have priority over an </a:t>
            </a:r>
            <a:r>
              <a:rPr lang="en-US" dirty="0" err="1" smtClean="0"/>
              <a:t>inpt</a:t>
            </a:r>
            <a:r>
              <a:rPr lang="en-US" dirty="0" smtClean="0"/>
              <a:t> employee seeking additional skills in Ambulatory Care</a:t>
            </a:r>
            <a:endParaRPr lang="en-US" dirty="0"/>
          </a:p>
        </p:txBody>
      </p:sp>
      <p:sp>
        <p:nvSpPr>
          <p:cNvPr id="4" name="Content Placeholder 3"/>
          <p:cNvSpPr>
            <a:spLocks noGrp="1"/>
          </p:cNvSpPr>
          <p:nvPr>
            <p:ph sz="half" idx="2"/>
          </p:nvPr>
        </p:nvSpPr>
        <p:spPr>
          <a:xfrm>
            <a:off x="5654493" y="1495426"/>
            <a:ext cx="4396341" cy="4760912"/>
          </a:xfrm>
        </p:spPr>
        <p:txBody>
          <a:bodyPr>
            <a:normAutofit fontScale="92500"/>
          </a:bodyPr>
          <a:lstStyle/>
          <a:p>
            <a:r>
              <a:rPr lang="en-US" dirty="0" smtClean="0"/>
              <a:t>Designated float</a:t>
            </a:r>
          </a:p>
          <a:p>
            <a:pPr lvl="1"/>
            <a:r>
              <a:rPr lang="en-US" dirty="0" smtClean="0"/>
              <a:t>Language cleaned up</a:t>
            </a:r>
          </a:p>
          <a:p>
            <a:pPr lvl="1"/>
            <a:r>
              <a:rPr lang="en-US" dirty="0" smtClean="0"/>
              <a:t>DF nurses will be encouraged to float to their DF unit at least one shift every 6 months to maintain competencies</a:t>
            </a:r>
          </a:p>
          <a:p>
            <a:pPr lvl="1"/>
            <a:r>
              <a:rPr lang="en-US" dirty="0" smtClean="0"/>
              <a:t>DF nurses may choose CSR cluster as their float unit and will not be eligible for the CSR/ACNRP shift diff</a:t>
            </a:r>
          </a:p>
          <a:p>
            <a:pPr lvl="1"/>
            <a:r>
              <a:rPr lang="en-US" dirty="0" smtClean="0"/>
              <a:t>Units are to provide adequate resource information to float staff, including a list of mentors and a handbook (paper and online)</a:t>
            </a:r>
          </a:p>
          <a:p>
            <a:pPr lvl="1"/>
            <a:r>
              <a:rPr lang="en-US" dirty="0" smtClean="0"/>
              <a:t>Create an online feedback form for DF nurses to provide feedback about assignments and experience. Feedback will be reviewed by JIT-L and CND’s will be given opportunity to respond to JIT-L</a:t>
            </a:r>
            <a:endParaRPr lang="en-US" dirty="0"/>
          </a:p>
        </p:txBody>
      </p:sp>
      <p:sp>
        <p:nvSpPr>
          <p:cNvPr id="5" name="Slide Number Placeholder 4"/>
          <p:cNvSpPr>
            <a:spLocks noGrp="1"/>
          </p:cNvSpPr>
          <p:nvPr>
            <p:ph type="sldNum" sz="quarter" idx="12"/>
          </p:nvPr>
        </p:nvSpPr>
        <p:spPr/>
        <p:txBody>
          <a:bodyPr/>
          <a:lstStyle/>
          <a:p>
            <a:fld id="{92280CDB-48D1-408E-87AA-D601622CBFAD}" type="slidenum">
              <a:rPr lang="en-US" smtClean="0"/>
              <a:t>25</a:t>
            </a:fld>
            <a:endParaRPr lang="en-US"/>
          </a:p>
        </p:txBody>
      </p:sp>
    </p:spTree>
    <p:extLst>
      <p:ext uri="{BB962C8B-B14F-4D97-AF65-F5344CB8AC3E}">
        <p14:creationId xmlns:p14="http://schemas.microsoft.com/office/powerpoint/2010/main" val="13470940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Variable Activity continued</a:t>
            </a:r>
            <a:endParaRPr lang="en-US" dirty="0"/>
          </a:p>
        </p:txBody>
      </p:sp>
      <p:sp>
        <p:nvSpPr>
          <p:cNvPr id="3" name="Content Placeholder 2"/>
          <p:cNvSpPr>
            <a:spLocks noGrp="1"/>
          </p:cNvSpPr>
          <p:nvPr>
            <p:ph sz="half" idx="1"/>
          </p:nvPr>
        </p:nvSpPr>
        <p:spPr/>
        <p:txBody>
          <a:bodyPr>
            <a:normAutofit/>
          </a:bodyPr>
          <a:lstStyle/>
          <a:p>
            <a:r>
              <a:rPr lang="en-US" dirty="0" smtClean="0"/>
              <a:t>Multi unit positions</a:t>
            </a:r>
          </a:p>
          <a:p>
            <a:pPr lvl="1"/>
            <a:r>
              <a:rPr lang="en-US" dirty="0" smtClean="0"/>
              <a:t>Changed dual unit to multi unit positions</a:t>
            </a:r>
          </a:p>
          <a:p>
            <a:pPr lvl="1"/>
            <a:r>
              <a:rPr lang="en-US" dirty="0" smtClean="0"/>
              <a:t>Can be two or more units</a:t>
            </a:r>
          </a:p>
          <a:p>
            <a:pPr lvl="1"/>
            <a:r>
              <a:rPr lang="en-US" dirty="0" smtClean="0"/>
              <a:t>Still have a home unit for seniority based decisions</a:t>
            </a:r>
          </a:p>
          <a:p>
            <a:pPr lvl="1"/>
            <a:r>
              <a:rPr lang="en-US" dirty="0" smtClean="0"/>
              <a:t>Advanced scheduling and implementation will occur so as to avoid overtime and ATO</a:t>
            </a:r>
          </a:p>
          <a:p>
            <a:pPr lvl="1"/>
            <a:r>
              <a:rPr lang="en-US" dirty="0" smtClean="0"/>
              <a:t>Not meant to convert all positions to multi unit</a:t>
            </a:r>
            <a:endParaRPr lang="en-US" dirty="0"/>
          </a:p>
        </p:txBody>
      </p:sp>
      <p:sp>
        <p:nvSpPr>
          <p:cNvPr id="4" name="Content Placeholder 3"/>
          <p:cNvSpPr>
            <a:spLocks noGrp="1"/>
          </p:cNvSpPr>
          <p:nvPr>
            <p:ph sz="half" idx="2"/>
          </p:nvPr>
        </p:nvSpPr>
        <p:spPr/>
        <p:txBody>
          <a:bodyPr>
            <a:normAutofit/>
          </a:bodyPr>
          <a:lstStyle/>
          <a:p>
            <a:r>
              <a:rPr lang="en-US" b="1" dirty="0" smtClean="0"/>
              <a:t>No float pay for these nurses</a:t>
            </a:r>
            <a:endParaRPr lang="en-US" b="1" dirty="0"/>
          </a:p>
        </p:txBody>
      </p:sp>
      <p:sp>
        <p:nvSpPr>
          <p:cNvPr id="5" name="Slide Number Placeholder 4"/>
          <p:cNvSpPr>
            <a:spLocks noGrp="1"/>
          </p:cNvSpPr>
          <p:nvPr>
            <p:ph type="sldNum" sz="quarter" idx="12"/>
          </p:nvPr>
        </p:nvSpPr>
        <p:spPr/>
        <p:txBody>
          <a:bodyPr/>
          <a:lstStyle/>
          <a:p>
            <a:fld id="{92280CDB-48D1-408E-87AA-D601622CBFAD}" type="slidenum">
              <a:rPr lang="en-US" smtClean="0"/>
              <a:t>26</a:t>
            </a:fld>
            <a:endParaRPr lang="en-US"/>
          </a:p>
        </p:txBody>
      </p:sp>
    </p:spTree>
    <p:extLst>
      <p:ext uri="{BB962C8B-B14F-4D97-AF65-F5344CB8AC3E}">
        <p14:creationId xmlns:p14="http://schemas.microsoft.com/office/powerpoint/2010/main" val="39986533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Variable Activity continued</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During periods of low census, employees may, with employer approval, work on projects which include, but are not limited to: Education, quality initiatives, and policy revisions. Any such projects performed pursuant to this Para will be part of the nurses annual performance goals or related to UBC or CNS’s identified projects, and will contain specific deliverables. Availability of non productive paid time for work on said projects may be subject to limitations, as determined by the employer. </a:t>
            </a:r>
            <a:endParaRPr lang="en-US" dirty="0"/>
          </a:p>
        </p:txBody>
      </p:sp>
      <p:sp>
        <p:nvSpPr>
          <p:cNvPr id="4" name="Content Placeholder 3"/>
          <p:cNvSpPr>
            <a:spLocks noGrp="1"/>
          </p:cNvSpPr>
          <p:nvPr>
            <p:ph sz="half" idx="2"/>
          </p:nvPr>
        </p:nvSpPr>
        <p:spPr/>
        <p:txBody>
          <a:bodyPr>
            <a:normAutofit fontScale="92500" lnSpcReduction="10000"/>
          </a:bodyPr>
          <a:lstStyle/>
          <a:p>
            <a:endParaRPr lang="en-US"/>
          </a:p>
        </p:txBody>
      </p:sp>
      <p:sp>
        <p:nvSpPr>
          <p:cNvPr id="5" name="Slide Number Placeholder 4"/>
          <p:cNvSpPr>
            <a:spLocks noGrp="1"/>
          </p:cNvSpPr>
          <p:nvPr>
            <p:ph type="sldNum" sz="quarter" idx="12"/>
          </p:nvPr>
        </p:nvSpPr>
        <p:spPr/>
        <p:txBody>
          <a:bodyPr/>
          <a:lstStyle/>
          <a:p>
            <a:fld id="{92280CDB-48D1-408E-87AA-D601622CBFAD}" type="slidenum">
              <a:rPr lang="en-US" smtClean="0"/>
              <a:t>27</a:t>
            </a:fld>
            <a:endParaRPr lang="en-US"/>
          </a:p>
        </p:txBody>
      </p:sp>
    </p:spTree>
    <p:extLst>
      <p:ext uri="{BB962C8B-B14F-4D97-AF65-F5344CB8AC3E}">
        <p14:creationId xmlns:p14="http://schemas.microsoft.com/office/powerpoint/2010/main" val="666296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Overtime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Overtime trigger payment and thresholds will go away</a:t>
            </a:r>
          </a:p>
          <a:p>
            <a:r>
              <a:rPr lang="en-US" dirty="0" smtClean="0"/>
              <a:t>Trigger report will continue to exist for the purpose of reviewing excessive usage of overtime and over-appointment</a:t>
            </a:r>
          </a:p>
          <a:p>
            <a:r>
              <a:rPr lang="en-US" dirty="0" smtClean="0"/>
              <a:t>OA/OT report produced every two weeks with need for explanation of any OA/OT greater than 10% in that pay period</a:t>
            </a:r>
          </a:p>
          <a:p>
            <a:r>
              <a:rPr lang="en-US" dirty="0" smtClean="0"/>
              <a:t>ACNO/CNO will provide monthly reports to JIT regarding any units experiencing staffing concerns with an action plan. 2 months post presentation to JIT, a subsequent review will take place with JIT</a:t>
            </a:r>
          </a:p>
          <a:p>
            <a:r>
              <a:rPr lang="en-US" dirty="0" smtClean="0"/>
              <a:t>At the time of ratification, any special incentives that are in place will remain in effect  until such time the unit has OA/OT trigger of less than 5% for 2 consecutive periods.</a:t>
            </a:r>
          </a:p>
          <a:p>
            <a:r>
              <a:rPr lang="en-US" dirty="0" smtClean="0"/>
              <a:t>Reminder to include hours worked to cover incremental PTO on your OA/OT log to ensure equity with canceling OA/OT shifts</a:t>
            </a:r>
          </a:p>
          <a:p>
            <a:endParaRPr lang="en-US" dirty="0"/>
          </a:p>
        </p:txBody>
      </p:sp>
      <p:sp>
        <p:nvSpPr>
          <p:cNvPr id="4" name="Slide Number Placeholder 3"/>
          <p:cNvSpPr>
            <a:spLocks noGrp="1"/>
          </p:cNvSpPr>
          <p:nvPr>
            <p:ph type="sldNum" sz="quarter" idx="12"/>
          </p:nvPr>
        </p:nvSpPr>
        <p:spPr/>
        <p:txBody>
          <a:bodyPr/>
          <a:lstStyle/>
          <a:p>
            <a:fld id="{92280CDB-48D1-408E-87AA-D601622CBFAD}" type="slidenum">
              <a:rPr lang="en-US" smtClean="0"/>
              <a:t>28</a:t>
            </a:fld>
            <a:endParaRPr lang="en-US"/>
          </a:p>
        </p:txBody>
      </p:sp>
    </p:spTree>
    <p:extLst>
      <p:ext uri="{BB962C8B-B14F-4D97-AF65-F5344CB8AC3E}">
        <p14:creationId xmlns:p14="http://schemas.microsoft.com/office/powerpoint/2010/main" val="38558875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10772775" cy="1014942"/>
          </a:xfrm>
        </p:spPr>
        <p:txBody>
          <a:bodyPr/>
          <a:lstStyle/>
          <a:p>
            <a:r>
              <a:rPr lang="en-US" dirty="0" smtClean="0"/>
              <a:t>Overtime Penalty</a:t>
            </a:r>
            <a:endParaRPr lang="en-US" dirty="0"/>
          </a:p>
        </p:txBody>
      </p:sp>
      <p:sp>
        <p:nvSpPr>
          <p:cNvPr id="3" name="Content Placeholder 2"/>
          <p:cNvSpPr>
            <a:spLocks noGrp="1"/>
          </p:cNvSpPr>
          <p:nvPr>
            <p:ph idx="1"/>
          </p:nvPr>
        </p:nvSpPr>
        <p:spPr>
          <a:xfrm>
            <a:off x="1103312" y="1419226"/>
            <a:ext cx="8946541" cy="4829174"/>
          </a:xfrm>
        </p:spPr>
        <p:txBody>
          <a:bodyPr>
            <a:normAutofit/>
          </a:bodyPr>
          <a:lstStyle/>
          <a:p>
            <a:r>
              <a:rPr lang="en-US" dirty="0" smtClean="0"/>
              <a:t>Overtime penalty</a:t>
            </a:r>
          </a:p>
          <a:p>
            <a:pPr lvl="1"/>
            <a:r>
              <a:rPr lang="en-US" dirty="0" smtClean="0"/>
              <a:t>Upon ratification</a:t>
            </a:r>
          </a:p>
          <a:p>
            <a:pPr lvl="2"/>
            <a:r>
              <a:rPr lang="en-US" dirty="0" smtClean="0"/>
              <a:t>If a unit has an OA/OT trigger of 7.5% or greater for all hours worked in 3 consecutive periods (an occurrence)</a:t>
            </a:r>
          </a:p>
          <a:p>
            <a:pPr lvl="3"/>
            <a:r>
              <a:rPr lang="en-US" dirty="0"/>
              <a:t>First occurrence</a:t>
            </a:r>
          </a:p>
          <a:p>
            <a:pPr lvl="4"/>
            <a:r>
              <a:rPr lang="en-US" dirty="0"/>
              <a:t>$100 per RN-FTE on the unit to a maximum of $7500</a:t>
            </a:r>
          </a:p>
          <a:p>
            <a:pPr lvl="3"/>
            <a:r>
              <a:rPr lang="en-US" dirty="0"/>
              <a:t>Second consecutive and each consecutive occurrence thereafter</a:t>
            </a:r>
          </a:p>
          <a:p>
            <a:pPr lvl="4"/>
            <a:r>
              <a:rPr lang="en-US" dirty="0"/>
              <a:t>$100 per RN-FTE on the unit to a maximum of $10,000</a:t>
            </a:r>
          </a:p>
          <a:p>
            <a:pPr lvl="3"/>
            <a:r>
              <a:rPr lang="en-US" dirty="0" smtClean="0"/>
              <a:t>Penalty monies will be used for educational, professional, or patient care related unit needs. The WRC will develop options and a vote of the unit will determine usage</a:t>
            </a:r>
          </a:p>
          <a:p>
            <a:pPr lvl="3"/>
            <a:r>
              <a:rPr lang="en-US" dirty="0" smtClean="0"/>
              <a:t>If a unit has been assessed a penalty twice within a 12 month period, a meeting will be scheduled within 5 business days to discuss the situation and develop further plans</a:t>
            </a:r>
          </a:p>
          <a:p>
            <a:pPr lvl="4"/>
            <a:endParaRPr lang="en-US" dirty="0"/>
          </a:p>
          <a:p>
            <a:pPr lvl="4"/>
            <a:endParaRPr lang="en-US" dirty="0"/>
          </a:p>
        </p:txBody>
      </p:sp>
      <p:sp>
        <p:nvSpPr>
          <p:cNvPr id="4" name="Slide Number Placeholder 3"/>
          <p:cNvSpPr>
            <a:spLocks noGrp="1"/>
          </p:cNvSpPr>
          <p:nvPr>
            <p:ph type="sldNum" sz="quarter" idx="12"/>
          </p:nvPr>
        </p:nvSpPr>
        <p:spPr/>
        <p:txBody>
          <a:bodyPr/>
          <a:lstStyle/>
          <a:p>
            <a:fld id="{92280CDB-48D1-408E-87AA-D601622CBFAD}" type="slidenum">
              <a:rPr lang="en-US" smtClean="0"/>
              <a:t>29</a:t>
            </a:fld>
            <a:endParaRPr lang="en-US"/>
          </a:p>
        </p:txBody>
      </p:sp>
    </p:spTree>
    <p:extLst>
      <p:ext uri="{BB962C8B-B14F-4D97-AF65-F5344CB8AC3E}">
        <p14:creationId xmlns:p14="http://schemas.microsoft.com/office/powerpoint/2010/main" val="15603974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10772775" cy="976843"/>
          </a:xfrm>
        </p:spPr>
        <p:txBody>
          <a:bodyPr/>
          <a:lstStyle/>
          <a:p>
            <a:r>
              <a:rPr lang="en-US" dirty="0" smtClean="0"/>
              <a:t>Mandatory Overtime</a:t>
            </a:r>
            <a:endParaRPr lang="en-US" dirty="0"/>
          </a:p>
        </p:txBody>
      </p:sp>
      <p:sp>
        <p:nvSpPr>
          <p:cNvPr id="3" name="Content Placeholder 2"/>
          <p:cNvSpPr>
            <a:spLocks noGrp="1"/>
          </p:cNvSpPr>
          <p:nvPr>
            <p:ph idx="1"/>
          </p:nvPr>
        </p:nvSpPr>
        <p:spPr>
          <a:xfrm>
            <a:off x="1103312" y="1476376"/>
            <a:ext cx="8946541" cy="4772024"/>
          </a:xfrm>
        </p:spPr>
        <p:txBody>
          <a:bodyPr>
            <a:normAutofit/>
          </a:bodyPr>
          <a:lstStyle/>
          <a:p>
            <a:r>
              <a:rPr lang="en-US" dirty="0" smtClean="0"/>
              <a:t>Extraordinary Circumstances</a:t>
            </a:r>
          </a:p>
          <a:p>
            <a:pPr lvl="1"/>
            <a:r>
              <a:rPr lang="en-US" dirty="0" smtClean="0"/>
              <a:t>A nurse will only be required to work mandatory overtime if all of the following conditions are met</a:t>
            </a:r>
          </a:p>
          <a:p>
            <a:pPr lvl="2"/>
            <a:r>
              <a:rPr lang="en-US" dirty="0" smtClean="0"/>
              <a:t>Work is a consequence of an emergency situation which could not have been reasonably anticipated</a:t>
            </a:r>
          </a:p>
          <a:p>
            <a:pPr lvl="2"/>
            <a:r>
              <a:rPr lang="en-US" dirty="0" smtClean="0"/>
              <a:t>Emergency situation is non-recurring is not caused by or aggravated by inattention or lack of reasonable contingency planning</a:t>
            </a:r>
          </a:p>
          <a:p>
            <a:pPr lvl="2"/>
            <a:r>
              <a:rPr lang="en-US" dirty="0" smtClean="0"/>
              <a:t>All good faith and reasonable attempts to obtain workers during the succeeding shifts have been exhausted and there is no one to take over the assignment</a:t>
            </a:r>
          </a:p>
          <a:p>
            <a:pPr lvl="2"/>
            <a:r>
              <a:rPr lang="en-US" dirty="0" smtClean="0"/>
              <a:t>The nurse has the skills and expertise that are required for the work</a:t>
            </a:r>
          </a:p>
          <a:p>
            <a:pPr lvl="2"/>
            <a:r>
              <a:rPr lang="en-US" dirty="0" smtClean="0"/>
              <a:t>Patient care assignment requires continuity of care through completion of a case, procedure or treatment</a:t>
            </a:r>
          </a:p>
          <a:p>
            <a:pPr lvl="2"/>
            <a:r>
              <a:rPr lang="en-US" dirty="0" smtClean="0"/>
              <a:t>The nurse has been informed of the basis for the mandatory overtime </a:t>
            </a:r>
          </a:p>
        </p:txBody>
      </p:sp>
      <p:sp>
        <p:nvSpPr>
          <p:cNvPr id="4" name="Slide Number Placeholder 3"/>
          <p:cNvSpPr>
            <a:spLocks noGrp="1"/>
          </p:cNvSpPr>
          <p:nvPr>
            <p:ph type="sldNum" sz="quarter" idx="12"/>
          </p:nvPr>
        </p:nvSpPr>
        <p:spPr/>
        <p:txBody>
          <a:bodyPr/>
          <a:lstStyle/>
          <a:p>
            <a:fld id="{92280CDB-48D1-408E-87AA-D601622CBFAD}" type="slidenum">
              <a:rPr lang="en-US" smtClean="0"/>
              <a:t>30</a:t>
            </a:fld>
            <a:endParaRPr lang="en-US"/>
          </a:p>
        </p:txBody>
      </p:sp>
    </p:spTree>
    <p:extLst>
      <p:ext uri="{BB962C8B-B14F-4D97-AF65-F5344CB8AC3E}">
        <p14:creationId xmlns:p14="http://schemas.microsoft.com/office/powerpoint/2010/main" val="7102307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Overtime pay</a:t>
            </a:r>
            <a:endParaRPr lang="en-US" dirty="0"/>
          </a:p>
        </p:txBody>
      </p:sp>
      <p:sp>
        <p:nvSpPr>
          <p:cNvPr id="3" name="Content Placeholder 2"/>
          <p:cNvSpPr>
            <a:spLocks noGrp="1"/>
          </p:cNvSpPr>
          <p:nvPr>
            <p:ph idx="1"/>
          </p:nvPr>
        </p:nvSpPr>
        <p:spPr/>
        <p:txBody>
          <a:bodyPr/>
          <a:lstStyle/>
          <a:p>
            <a:endParaRPr lang="en-US" dirty="0" smtClean="0"/>
          </a:p>
          <a:p>
            <a:r>
              <a:rPr lang="en-US" dirty="0"/>
              <a:t>Mandatory overtime will be paid at </a:t>
            </a:r>
            <a:r>
              <a:rPr lang="en-US" b="1" dirty="0"/>
              <a:t>1.75x</a:t>
            </a:r>
            <a:r>
              <a:rPr lang="en-US" dirty="0"/>
              <a:t> the employee’s rate of pay. </a:t>
            </a:r>
          </a:p>
          <a:p>
            <a:r>
              <a:rPr lang="en-US" dirty="0" smtClean="0"/>
              <a:t>Overtime worked related to patient care safety, such as completing patient care, procedures, tests and transport </a:t>
            </a:r>
            <a:r>
              <a:rPr lang="en-US" b="1" dirty="0" smtClean="0"/>
              <a:t>will not be considered mandatory overtime </a:t>
            </a:r>
            <a:r>
              <a:rPr lang="en-US" dirty="0" smtClean="0"/>
              <a:t>and </a:t>
            </a:r>
            <a:r>
              <a:rPr lang="en-US" b="1" dirty="0" smtClean="0"/>
              <a:t>will not qualify for mandatory overtime pay premium</a:t>
            </a:r>
          </a:p>
          <a:p>
            <a:pPr lvl="1"/>
            <a:endParaRPr lang="en-US" dirty="0" smtClean="0"/>
          </a:p>
          <a:p>
            <a:pPr lvl="1"/>
            <a:r>
              <a:rPr lang="en-US" dirty="0" smtClean="0"/>
              <a:t>Over Appointment hours worked in these patient care safety situations will be paid at 1.5x hourly rate of pay.</a:t>
            </a:r>
          </a:p>
        </p:txBody>
      </p:sp>
      <p:sp>
        <p:nvSpPr>
          <p:cNvPr id="4" name="Slide Number Placeholder 3"/>
          <p:cNvSpPr>
            <a:spLocks noGrp="1"/>
          </p:cNvSpPr>
          <p:nvPr>
            <p:ph type="sldNum" sz="quarter" idx="12"/>
          </p:nvPr>
        </p:nvSpPr>
        <p:spPr/>
        <p:txBody>
          <a:bodyPr/>
          <a:lstStyle/>
          <a:p>
            <a:fld id="{92280CDB-48D1-408E-87AA-D601622CBFAD}" type="slidenum">
              <a:rPr lang="en-US" smtClean="0"/>
              <a:t>31</a:t>
            </a:fld>
            <a:endParaRPr lang="en-US"/>
          </a:p>
        </p:txBody>
      </p:sp>
    </p:spTree>
    <p:extLst>
      <p:ext uri="{BB962C8B-B14F-4D97-AF65-F5344CB8AC3E}">
        <p14:creationId xmlns:p14="http://schemas.microsoft.com/office/powerpoint/2010/main" val="31749745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10772775" cy="795867"/>
          </a:xfrm>
        </p:spPr>
        <p:txBody>
          <a:bodyPr/>
          <a:lstStyle/>
          <a:p>
            <a:r>
              <a:rPr lang="en-US" dirty="0" smtClean="0"/>
              <a:t>Overtime limits</a:t>
            </a:r>
            <a:endParaRPr lang="en-US" dirty="0"/>
          </a:p>
        </p:txBody>
      </p:sp>
      <p:sp>
        <p:nvSpPr>
          <p:cNvPr id="3" name="Content Placeholder 2"/>
          <p:cNvSpPr>
            <a:spLocks noGrp="1"/>
          </p:cNvSpPr>
          <p:nvPr>
            <p:ph idx="1"/>
          </p:nvPr>
        </p:nvSpPr>
        <p:spPr>
          <a:xfrm>
            <a:off x="1103312" y="1295400"/>
            <a:ext cx="8946541" cy="4952999"/>
          </a:xfrm>
        </p:spPr>
        <p:txBody>
          <a:bodyPr>
            <a:normAutofit fontScale="85000" lnSpcReduction="20000"/>
          </a:bodyPr>
          <a:lstStyle/>
          <a:p>
            <a:r>
              <a:rPr lang="en-US" dirty="0"/>
              <a:t>Year 1</a:t>
            </a:r>
          </a:p>
          <a:p>
            <a:pPr lvl="1"/>
            <a:r>
              <a:rPr lang="en-US" dirty="0"/>
              <a:t>Same as current</a:t>
            </a:r>
          </a:p>
          <a:p>
            <a:r>
              <a:rPr lang="en-US" dirty="0"/>
              <a:t>Year 2 and 3</a:t>
            </a:r>
          </a:p>
          <a:p>
            <a:pPr lvl="1"/>
            <a:r>
              <a:rPr lang="en-US" dirty="0"/>
              <a:t>All units including Ambulatory Care: 4 hours OA/OT in a 4 week scheduling period. The ED will continue to have a on call limit of 4 hours in addition</a:t>
            </a:r>
          </a:p>
          <a:p>
            <a:r>
              <a:rPr lang="en-US" dirty="0" smtClean="0"/>
              <a:t>Exceptions to overtime limit</a:t>
            </a:r>
          </a:p>
          <a:p>
            <a:pPr lvl="1"/>
            <a:r>
              <a:rPr lang="en-US" dirty="0" smtClean="0"/>
              <a:t>Still exist</a:t>
            </a:r>
          </a:p>
          <a:p>
            <a:pPr lvl="2"/>
            <a:r>
              <a:rPr lang="en-US" dirty="0" smtClean="0"/>
              <a:t>Para 163E – schedule changes that create overtime, including trades or coverage related to incremental PTO access, coverage for employees who are absent due to sick time or FMLA, and employee initiated double backs</a:t>
            </a:r>
          </a:p>
          <a:p>
            <a:pPr lvl="2"/>
            <a:r>
              <a:rPr lang="en-US" dirty="0" smtClean="0"/>
              <a:t>Prescheduled over appointment</a:t>
            </a:r>
          </a:p>
          <a:p>
            <a:pPr lvl="2"/>
            <a:r>
              <a:rPr lang="en-US" dirty="0" smtClean="0"/>
              <a:t>Hours worked related to requesting, prior </a:t>
            </a:r>
            <a:r>
              <a:rPr lang="en-US" dirty="0"/>
              <a:t>to schedule being </a:t>
            </a:r>
            <a:r>
              <a:rPr lang="en-US" dirty="0" smtClean="0"/>
              <a:t>posted, holiday off and working full appointment fraction</a:t>
            </a:r>
          </a:p>
          <a:p>
            <a:pPr lvl="2"/>
            <a:r>
              <a:rPr lang="en-US" dirty="0" smtClean="0"/>
              <a:t>OR/PACU/Procedure areas: On call and over appointment/overtime worked as a result of traditional holiday, weekend and off shift on call systems</a:t>
            </a:r>
          </a:p>
          <a:p>
            <a:pPr lvl="2"/>
            <a:r>
              <a:rPr lang="en-US" dirty="0" smtClean="0"/>
              <a:t>Incidental OA/OT in all areas except OR/PACU/ Procedure areas that is less than one hour. In OR/PACU/Procedure Areas incidental OA/OT that is less than 30 minutes is not applicable to the individual limit</a:t>
            </a:r>
          </a:p>
          <a:p>
            <a:pPr lvl="2"/>
            <a:r>
              <a:rPr lang="en-US" dirty="0"/>
              <a:t>Removed language about needing to calculate overtime pay based on 6 month period that employee has decreased their </a:t>
            </a:r>
            <a:r>
              <a:rPr lang="en-US" dirty="0" err="1"/>
              <a:t>appt</a:t>
            </a:r>
            <a:r>
              <a:rPr lang="en-US" dirty="0"/>
              <a:t> fraction</a:t>
            </a:r>
          </a:p>
          <a:p>
            <a:pPr lvl="2"/>
            <a:endParaRPr lang="en-US" dirty="0" smtClean="0"/>
          </a:p>
        </p:txBody>
      </p:sp>
      <p:sp>
        <p:nvSpPr>
          <p:cNvPr id="4" name="Slide Number Placeholder 3"/>
          <p:cNvSpPr>
            <a:spLocks noGrp="1"/>
          </p:cNvSpPr>
          <p:nvPr>
            <p:ph type="sldNum" sz="quarter" idx="12"/>
          </p:nvPr>
        </p:nvSpPr>
        <p:spPr/>
        <p:txBody>
          <a:bodyPr/>
          <a:lstStyle/>
          <a:p>
            <a:fld id="{92280CDB-48D1-408E-87AA-D601622CBFAD}" type="slidenum">
              <a:rPr lang="en-US" smtClean="0"/>
              <a:t>32</a:t>
            </a:fld>
            <a:endParaRPr lang="en-US"/>
          </a:p>
        </p:txBody>
      </p:sp>
    </p:spTree>
    <p:extLst>
      <p:ext uri="{BB962C8B-B14F-4D97-AF65-F5344CB8AC3E}">
        <p14:creationId xmlns:p14="http://schemas.microsoft.com/office/powerpoint/2010/main" val="23533290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10772775" cy="1024468"/>
          </a:xfrm>
        </p:spPr>
        <p:txBody>
          <a:bodyPr/>
          <a:lstStyle/>
          <a:p>
            <a:r>
              <a:rPr lang="en-US" dirty="0" smtClean="0"/>
              <a:t>Overtime miscellaneous</a:t>
            </a:r>
            <a:endParaRPr lang="en-US" dirty="0"/>
          </a:p>
        </p:txBody>
      </p:sp>
      <p:sp>
        <p:nvSpPr>
          <p:cNvPr id="3" name="Content Placeholder 2"/>
          <p:cNvSpPr>
            <a:spLocks noGrp="1"/>
          </p:cNvSpPr>
          <p:nvPr>
            <p:ph sz="half" idx="1"/>
          </p:nvPr>
        </p:nvSpPr>
        <p:spPr>
          <a:xfrm>
            <a:off x="1103312" y="1524001"/>
            <a:ext cx="4396339" cy="4732338"/>
          </a:xfrm>
        </p:spPr>
        <p:txBody>
          <a:bodyPr>
            <a:normAutofit lnSpcReduction="10000"/>
          </a:bodyPr>
          <a:lstStyle/>
          <a:p>
            <a:r>
              <a:rPr lang="en-US" dirty="0" smtClean="0"/>
              <a:t>In order to assess if there is an issue with mandatory overtime data in real time will be utilized as well as submitted to the Association on a bi-weekly basis. When an unexplainable block of 4 or more hours of mandatory overtime is identified, the CND will convene an emergency staff meeting within 3 business days. The attendees at the meeting will be the CND, UMPNC rep, and any available nursing staff. A report of the meeting will be sent to the ACNO/CNO for that area. </a:t>
            </a:r>
          </a:p>
        </p:txBody>
      </p:sp>
      <p:sp>
        <p:nvSpPr>
          <p:cNvPr id="4" name="Content Placeholder 3"/>
          <p:cNvSpPr>
            <a:spLocks noGrp="1"/>
          </p:cNvSpPr>
          <p:nvPr>
            <p:ph sz="half" idx="2"/>
          </p:nvPr>
        </p:nvSpPr>
        <p:spPr>
          <a:xfrm>
            <a:off x="5654493" y="1619250"/>
            <a:ext cx="4396341" cy="4637087"/>
          </a:xfrm>
        </p:spPr>
        <p:txBody>
          <a:bodyPr>
            <a:normAutofit lnSpcReduction="10000"/>
          </a:bodyPr>
          <a:lstStyle/>
          <a:p>
            <a:r>
              <a:rPr lang="en-US" dirty="0" smtClean="0"/>
              <a:t>If mandatory overtime or over-appointment is used in a 4 week period, a written report on the rationale for usage  will be sent to the ACNO and the Association. This report will be presented at the next JIT-L</a:t>
            </a:r>
          </a:p>
          <a:p>
            <a:endParaRPr lang="en-US" dirty="0"/>
          </a:p>
        </p:txBody>
      </p:sp>
      <p:sp>
        <p:nvSpPr>
          <p:cNvPr id="5" name="Slide Number Placeholder 4"/>
          <p:cNvSpPr>
            <a:spLocks noGrp="1"/>
          </p:cNvSpPr>
          <p:nvPr>
            <p:ph type="sldNum" sz="quarter" idx="12"/>
          </p:nvPr>
        </p:nvSpPr>
        <p:spPr/>
        <p:txBody>
          <a:bodyPr/>
          <a:lstStyle/>
          <a:p>
            <a:fld id="{92280CDB-48D1-408E-87AA-D601622CBFAD}" type="slidenum">
              <a:rPr lang="en-US" smtClean="0"/>
              <a:t>33</a:t>
            </a:fld>
            <a:endParaRPr lang="en-US"/>
          </a:p>
        </p:txBody>
      </p:sp>
    </p:spTree>
    <p:extLst>
      <p:ext uri="{BB962C8B-B14F-4D97-AF65-F5344CB8AC3E}">
        <p14:creationId xmlns:p14="http://schemas.microsoft.com/office/powerpoint/2010/main" val="38362715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10772775" cy="872067"/>
          </a:xfrm>
        </p:spPr>
        <p:txBody>
          <a:bodyPr/>
          <a:lstStyle/>
          <a:p>
            <a:r>
              <a:rPr lang="en-US" dirty="0" smtClean="0"/>
              <a:t>ATO</a:t>
            </a:r>
            <a:endParaRPr lang="en-US" dirty="0"/>
          </a:p>
        </p:txBody>
      </p:sp>
      <p:sp>
        <p:nvSpPr>
          <p:cNvPr id="3" name="Content Placeholder 2"/>
          <p:cNvSpPr>
            <a:spLocks noGrp="1"/>
          </p:cNvSpPr>
          <p:nvPr>
            <p:ph idx="1"/>
          </p:nvPr>
        </p:nvSpPr>
        <p:spPr>
          <a:xfrm>
            <a:off x="1103312" y="1371600"/>
            <a:ext cx="8946541" cy="4876799"/>
          </a:xfrm>
        </p:spPr>
        <p:txBody>
          <a:bodyPr>
            <a:normAutofit/>
          </a:bodyPr>
          <a:lstStyle/>
          <a:p>
            <a:r>
              <a:rPr lang="en-US" dirty="0" smtClean="0"/>
              <a:t>Changed process for volunteering for ATO</a:t>
            </a:r>
          </a:p>
          <a:p>
            <a:pPr lvl="1"/>
            <a:r>
              <a:rPr lang="en-US" dirty="0" smtClean="0"/>
              <a:t>Staff willing to float</a:t>
            </a:r>
          </a:p>
          <a:p>
            <a:pPr lvl="1"/>
            <a:r>
              <a:rPr lang="en-US" dirty="0" smtClean="0"/>
              <a:t>On-call, if needed. Hours of on-call will be for entire shift unless agreed upon when asked</a:t>
            </a:r>
          </a:p>
          <a:p>
            <a:pPr lvl="1"/>
            <a:r>
              <a:rPr lang="en-US" dirty="0" smtClean="0"/>
              <a:t>Other steps deleted so goes directly to willing to be off with either No Pay or PTO</a:t>
            </a:r>
          </a:p>
          <a:p>
            <a:r>
              <a:rPr lang="en-US" dirty="0" smtClean="0"/>
              <a:t>DF nurse</a:t>
            </a:r>
          </a:p>
          <a:p>
            <a:pPr lvl="1"/>
            <a:r>
              <a:rPr lang="en-US" dirty="0" smtClean="0"/>
              <a:t>If have not floated to their designated float unit could go to that unit prior to mandating staff off in order to maintain their competencies and skills</a:t>
            </a:r>
          </a:p>
          <a:p>
            <a:r>
              <a:rPr lang="en-US" dirty="0" smtClean="0"/>
              <a:t>Limit of ATO changed</a:t>
            </a:r>
          </a:p>
          <a:p>
            <a:pPr lvl="1"/>
            <a:r>
              <a:rPr lang="en-US" dirty="0" smtClean="0"/>
              <a:t>Make a good faith effort to limit ATO to 12 hours in a pay period (was 16 hours)</a:t>
            </a:r>
            <a:endParaRPr lang="en-US" dirty="0"/>
          </a:p>
        </p:txBody>
      </p:sp>
      <p:sp>
        <p:nvSpPr>
          <p:cNvPr id="4" name="Slide Number Placeholder 3"/>
          <p:cNvSpPr>
            <a:spLocks noGrp="1"/>
          </p:cNvSpPr>
          <p:nvPr>
            <p:ph type="sldNum" sz="quarter" idx="12"/>
          </p:nvPr>
        </p:nvSpPr>
        <p:spPr/>
        <p:txBody>
          <a:bodyPr/>
          <a:lstStyle/>
          <a:p>
            <a:fld id="{92280CDB-48D1-408E-87AA-D601622CBFAD}" type="slidenum">
              <a:rPr lang="en-US" smtClean="0"/>
              <a:t>34</a:t>
            </a:fld>
            <a:endParaRPr lang="en-US"/>
          </a:p>
        </p:txBody>
      </p:sp>
    </p:spTree>
    <p:extLst>
      <p:ext uri="{BB962C8B-B14F-4D97-AF65-F5344CB8AC3E}">
        <p14:creationId xmlns:p14="http://schemas.microsoft.com/office/powerpoint/2010/main" val="587446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219075"/>
            <a:ext cx="9404723" cy="1634173"/>
          </a:xfrm>
        </p:spPr>
        <p:txBody>
          <a:bodyPr/>
          <a:lstStyle/>
          <a:p>
            <a:r>
              <a:rPr lang="en-US" dirty="0" smtClean="0"/>
              <a:t>Per Diem changes</a:t>
            </a:r>
            <a:endParaRPr lang="en-US" dirty="0"/>
          </a:p>
        </p:txBody>
      </p:sp>
      <p:sp>
        <p:nvSpPr>
          <p:cNvPr id="3" name="Content Placeholder 2"/>
          <p:cNvSpPr>
            <a:spLocks noGrp="1"/>
          </p:cNvSpPr>
          <p:nvPr>
            <p:ph idx="1"/>
          </p:nvPr>
        </p:nvSpPr>
        <p:spPr>
          <a:xfrm>
            <a:off x="1103312" y="1685924"/>
            <a:ext cx="8946541" cy="4562475"/>
          </a:xfrm>
        </p:spPr>
        <p:txBody>
          <a:bodyPr/>
          <a:lstStyle/>
          <a:p>
            <a:r>
              <a:rPr lang="en-US" sz="1600" dirty="0" smtClean="0"/>
              <a:t>Per Diem employees will have credit for 50% of their Per Diem time used as bargaining unit seniority for the purposes of selection consideration if transferring into a regular position</a:t>
            </a:r>
          </a:p>
          <a:p>
            <a:r>
              <a:rPr lang="en-US" sz="1600" dirty="0" smtClean="0"/>
              <a:t>A regular employee who retires and wishes to transition to Per Diem status will be able to do so without fulfilling the 400 hour in a calendar year requirement as long as there is no break in service. This employee will also be required to subject to all pre-employment processes in effect (including drug screen)</a:t>
            </a:r>
          </a:p>
          <a:p>
            <a:r>
              <a:rPr lang="en-US" sz="1600" dirty="0"/>
              <a:t>Per Diem pay rates will be based on (N2) Framework Level C (Step 1; </a:t>
            </a:r>
            <a:r>
              <a:rPr lang="en-US" sz="1600" dirty="0" smtClean="0"/>
              <a:t>Steps </a:t>
            </a:r>
            <a:r>
              <a:rPr lang="en-US" sz="1600" dirty="0"/>
              <a:t>10-11-12) and </a:t>
            </a:r>
            <a:r>
              <a:rPr lang="en-US" sz="1600" dirty="0" smtClean="0"/>
              <a:t>                         the </a:t>
            </a:r>
            <a:r>
              <a:rPr lang="en-US" sz="1600" dirty="0"/>
              <a:t>Per Diem – RSAM will be based on (N3) RSAM-Competent (Step 12). </a:t>
            </a:r>
          </a:p>
          <a:p>
            <a:pPr marL="0" indent="0">
              <a:buNone/>
            </a:pPr>
            <a:endParaRPr lang="en-US" dirty="0" smtClean="0"/>
          </a:p>
        </p:txBody>
      </p:sp>
      <p:sp>
        <p:nvSpPr>
          <p:cNvPr id="5" name="Slide Number Placeholder 4"/>
          <p:cNvSpPr>
            <a:spLocks noGrp="1"/>
          </p:cNvSpPr>
          <p:nvPr>
            <p:ph type="sldNum" sz="quarter" idx="12"/>
          </p:nvPr>
        </p:nvSpPr>
        <p:spPr/>
        <p:txBody>
          <a:bodyPr/>
          <a:lstStyle/>
          <a:p>
            <a:fld id="{92280CDB-48D1-408E-87AA-D601622CBFAD}" type="slidenum">
              <a:rPr lang="en-US" smtClean="0"/>
              <a:t>35</a:t>
            </a:fld>
            <a:endParaRPr lang="en-US"/>
          </a:p>
        </p:txBody>
      </p:sp>
      <p:pic>
        <p:nvPicPr>
          <p:cNvPr id="4" name="Picture 3"/>
          <p:cNvPicPr>
            <a:picLocks noChangeAspect="1"/>
          </p:cNvPicPr>
          <p:nvPr/>
        </p:nvPicPr>
        <p:blipFill>
          <a:blip r:embed="rId2"/>
          <a:stretch>
            <a:fillRect/>
          </a:stretch>
        </p:blipFill>
        <p:spPr>
          <a:xfrm>
            <a:off x="2536949" y="3619500"/>
            <a:ext cx="6988051" cy="3105150"/>
          </a:xfrm>
          <a:prstGeom prst="rect">
            <a:avLst/>
          </a:prstGeom>
        </p:spPr>
      </p:pic>
    </p:spTree>
    <p:extLst>
      <p:ext uri="{BB962C8B-B14F-4D97-AF65-F5344CB8AC3E}">
        <p14:creationId xmlns:p14="http://schemas.microsoft.com/office/powerpoint/2010/main" val="23589685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 F and Mastery Plus</a:t>
            </a:r>
            <a:endParaRPr lang="en-US" dirty="0"/>
          </a:p>
        </p:txBody>
      </p:sp>
      <p:sp>
        <p:nvSpPr>
          <p:cNvPr id="3" name="Content Placeholder 2"/>
          <p:cNvSpPr>
            <a:spLocks noGrp="1"/>
          </p:cNvSpPr>
          <p:nvPr>
            <p:ph idx="1"/>
          </p:nvPr>
        </p:nvSpPr>
        <p:spPr/>
        <p:txBody>
          <a:bodyPr/>
          <a:lstStyle/>
          <a:p>
            <a:r>
              <a:rPr lang="en-US" dirty="0" smtClean="0"/>
              <a:t>Added Level F and Mastery Plus</a:t>
            </a:r>
          </a:p>
          <a:p>
            <a:pPr lvl="1"/>
            <a:r>
              <a:rPr lang="en-US" dirty="0" smtClean="0"/>
              <a:t>Master’s degree required</a:t>
            </a:r>
          </a:p>
          <a:p>
            <a:pPr lvl="1"/>
            <a:r>
              <a:rPr lang="en-US" dirty="0" smtClean="0"/>
              <a:t>Same process to advance</a:t>
            </a:r>
          </a:p>
          <a:p>
            <a:pPr lvl="1"/>
            <a:r>
              <a:rPr lang="en-US" dirty="0" smtClean="0"/>
              <a:t>Pay grids</a:t>
            </a:r>
          </a:p>
          <a:p>
            <a:pPr lvl="2"/>
            <a:r>
              <a:rPr lang="en-US" dirty="0" smtClean="0"/>
              <a:t>Level F - $0.50 differential from Framework E </a:t>
            </a:r>
          </a:p>
          <a:p>
            <a:pPr lvl="2"/>
            <a:r>
              <a:rPr lang="en-US" dirty="0" smtClean="0"/>
              <a:t>Mastery Plus - $0.50 differential from Mastery</a:t>
            </a:r>
            <a:endParaRPr lang="en-US" dirty="0"/>
          </a:p>
        </p:txBody>
      </p:sp>
      <p:sp>
        <p:nvSpPr>
          <p:cNvPr id="4" name="Slide Number Placeholder 3"/>
          <p:cNvSpPr>
            <a:spLocks noGrp="1"/>
          </p:cNvSpPr>
          <p:nvPr>
            <p:ph type="sldNum" sz="quarter" idx="12"/>
          </p:nvPr>
        </p:nvSpPr>
        <p:spPr/>
        <p:txBody>
          <a:bodyPr/>
          <a:lstStyle/>
          <a:p>
            <a:fld id="{92280CDB-48D1-408E-87AA-D601622CBFAD}" type="slidenum">
              <a:rPr lang="en-US" smtClean="0"/>
              <a:t>36</a:t>
            </a:fld>
            <a:endParaRPr lang="en-US"/>
          </a:p>
        </p:txBody>
      </p:sp>
    </p:spTree>
    <p:extLst>
      <p:ext uri="{BB962C8B-B14F-4D97-AF65-F5344CB8AC3E}">
        <p14:creationId xmlns:p14="http://schemas.microsoft.com/office/powerpoint/2010/main" val="17464836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10772775" cy="1014943"/>
          </a:xfrm>
        </p:spPr>
        <p:txBody>
          <a:bodyPr/>
          <a:lstStyle/>
          <a:p>
            <a:r>
              <a:rPr lang="en-US" dirty="0" smtClean="0"/>
              <a:t>MOU: For-Cause Testing</a:t>
            </a:r>
            <a:endParaRPr lang="en-US" dirty="0"/>
          </a:p>
        </p:txBody>
      </p:sp>
      <p:sp>
        <p:nvSpPr>
          <p:cNvPr id="3" name="Content Placeholder 2"/>
          <p:cNvSpPr>
            <a:spLocks noGrp="1"/>
          </p:cNvSpPr>
          <p:nvPr>
            <p:ph idx="1"/>
          </p:nvPr>
        </p:nvSpPr>
        <p:spPr>
          <a:xfrm>
            <a:off x="1103312" y="1514476"/>
            <a:ext cx="8946541" cy="5172074"/>
          </a:xfrm>
        </p:spPr>
        <p:txBody>
          <a:bodyPr>
            <a:normAutofit fontScale="85000" lnSpcReduction="20000"/>
          </a:bodyPr>
          <a:lstStyle/>
          <a:p>
            <a:r>
              <a:rPr lang="en-US" dirty="0" smtClean="0"/>
              <a:t>Except in cases of gross impairment added requirement to be assessed by </a:t>
            </a:r>
            <a:r>
              <a:rPr lang="en-US" dirty="0" err="1" smtClean="0"/>
              <a:t>addictionologist</a:t>
            </a:r>
            <a:r>
              <a:rPr lang="en-US" dirty="0" smtClean="0"/>
              <a:t> prior to administration of FCT</a:t>
            </a:r>
          </a:p>
          <a:p>
            <a:r>
              <a:rPr lang="en-US" dirty="0" smtClean="0"/>
              <a:t>If sent for FCT, employee is placed on paid administrative leave pending results</a:t>
            </a:r>
          </a:p>
          <a:p>
            <a:r>
              <a:rPr lang="en-US" dirty="0" smtClean="0"/>
              <a:t>Employees transferring from campus to MM positions that require handling of controlled substances will be subject to same drug testing as pre-employment condition requires</a:t>
            </a:r>
          </a:p>
          <a:p>
            <a:r>
              <a:rPr lang="en-US" dirty="0" err="1" smtClean="0"/>
              <a:t>Garrity</a:t>
            </a:r>
            <a:r>
              <a:rPr lang="en-US" dirty="0" smtClean="0"/>
              <a:t> rights document added to MOU</a:t>
            </a:r>
          </a:p>
          <a:p>
            <a:r>
              <a:rPr lang="en-US" dirty="0" smtClean="0"/>
              <a:t>The University will provide the Association as much time as possible when it anticipates FCT as long as the name is left out of the notification</a:t>
            </a:r>
          </a:p>
          <a:p>
            <a:r>
              <a:rPr lang="en-US" dirty="0" smtClean="0"/>
              <a:t>Modified MOU language related to reasonable suspicion and reasons to consider testing</a:t>
            </a:r>
          </a:p>
          <a:p>
            <a:r>
              <a:rPr lang="en-US" dirty="0" smtClean="0"/>
              <a:t>Annual joint education on substance use disorder and FCT testing process/procedure</a:t>
            </a:r>
          </a:p>
          <a:p>
            <a:r>
              <a:rPr lang="en-US" dirty="0" smtClean="0"/>
              <a:t>Either party may request a meeting to debrief or troubleshoot administration of the process following a specific case. </a:t>
            </a:r>
          </a:p>
          <a:p>
            <a:r>
              <a:rPr lang="en-US" dirty="0" smtClean="0"/>
              <a:t>Blood Borne Pathogen Testing form added to MOU</a:t>
            </a:r>
          </a:p>
          <a:p>
            <a:r>
              <a:rPr lang="en-US" dirty="0" smtClean="0"/>
              <a:t>An employee who is subject to criminal prosecution while eligible to return to work under the MOU terms, the University will notify the appropriate office that the nurse is eligible for continued employment. </a:t>
            </a:r>
            <a:endParaRPr lang="en-US" dirty="0"/>
          </a:p>
        </p:txBody>
      </p:sp>
      <p:sp>
        <p:nvSpPr>
          <p:cNvPr id="4" name="Slide Number Placeholder 3"/>
          <p:cNvSpPr>
            <a:spLocks noGrp="1"/>
          </p:cNvSpPr>
          <p:nvPr>
            <p:ph type="sldNum" sz="quarter" idx="12"/>
          </p:nvPr>
        </p:nvSpPr>
        <p:spPr/>
        <p:txBody>
          <a:bodyPr/>
          <a:lstStyle/>
          <a:p>
            <a:fld id="{92280CDB-48D1-408E-87AA-D601622CBFAD}" type="slidenum">
              <a:rPr lang="en-US" smtClean="0"/>
              <a:t>37</a:t>
            </a:fld>
            <a:endParaRPr lang="en-US"/>
          </a:p>
        </p:txBody>
      </p:sp>
    </p:spTree>
    <p:extLst>
      <p:ext uri="{BB962C8B-B14F-4D97-AF65-F5344CB8AC3E}">
        <p14:creationId xmlns:p14="http://schemas.microsoft.com/office/powerpoint/2010/main" val="42071861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LTD and Return to Work</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Within 90 days, a joint workgroup will be created to address the creation and maintenance of a centralized database of employees needing accommodation and to create a detailed return to work process from LTD for all members. </a:t>
            </a:r>
          </a:p>
          <a:p>
            <a:pPr lvl="1"/>
            <a:r>
              <a:rPr lang="en-US" dirty="0" smtClean="0"/>
              <a:t>Upon notification of an employee no longer qualifying for LTD, there will be a joint meeting to include Nurse Recruitment and Retention and HR to discuss conditions of return to work and options</a:t>
            </a:r>
          </a:p>
          <a:p>
            <a:pPr lvl="1"/>
            <a:r>
              <a:rPr lang="en-US" dirty="0" smtClean="0"/>
              <a:t>The discussion will include an assessment of the employee’s abilities, skills and competencies and any additional needs or reasonable accommodations. RTW will be based on the individuals circumstances with input from unit/department leadership. </a:t>
            </a:r>
          </a:p>
          <a:p>
            <a:r>
              <a:rPr lang="en-US" dirty="0" smtClean="0"/>
              <a:t>Non-APRN employees on LTD will have access to certification funds to maintain mandatory certifications up to 6 years from LTD start date. Participation is voluntary and without additional pay</a:t>
            </a:r>
          </a:p>
          <a:p>
            <a:r>
              <a:rPr lang="en-US" dirty="0" smtClean="0"/>
              <a:t>APRN’s on LTD will continue to have access to educational funds to maintain licensure, credentialing and privileging, and certifications for up to 6 years from the LTD start date. Participation is voluntary and without additional pay.</a:t>
            </a:r>
          </a:p>
        </p:txBody>
      </p:sp>
      <p:sp>
        <p:nvSpPr>
          <p:cNvPr id="4" name="Slide Number Placeholder 3"/>
          <p:cNvSpPr>
            <a:spLocks noGrp="1"/>
          </p:cNvSpPr>
          <p:nvPr>
            <p:ph type="sldNum" sz="quarter" idx="12"/>
          </p:nvPr>
        </p:nvSpPr>
        <p:spPr/>
        <p:txBody>
          <a:bodyPr/>
          <a:lstStyle/>
          <a:p>
            <a:fld id="{92280CDB-48D1-408E-87AA-D601622CBFAD}" type="slidenum">
              <a:rPr lang="en-US" smtClean="0"/>
              <a:t>38</a:t>
            </a:fld>
            <a:endParaRPr lang="en-US"/>
          </a:p>
        </p:txBody>
      </p:sp>
    </p:spTree>
    <p:extLst>
      <p:ext uri="{BB962C8B-B14F-4D97-AF65-F5344CB8AC3E}">
        <p14:creationId xmlns:p14="http://schemas.microsoft.com/office/powerpoint/2010/main" val="171777515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Technology and Bulletin Boards</a:t>
            </a:r>
            <a:endParaRPr lang="en-US" dirty="0"/>
          </a:p>
        </p:txBody>
      </p:sp>
      <p:sp>
        <p:nvSpPr>
          <p:cNvPr id="3" name="Text Placeholder 2"/>
          <p:cNvSpPr>
            <a:spLocks noGrp="1"/>
          </p:cNvSpPr>
          <p:nvPr>
            <p:ph type="body" idx="1"/>
          </p:nvPr>
        </p:nvSpPr>
        <p:spPr/>
        <p:txBody>
          <a:bodyPr/>
          <a:lstStyle/>
          <a:p>
            <a:endParaRPr lang="en-US"/>
          </a:p>
        </p:txBody>
      </p:sp>
      <p:sp>
        <p:nvSpPr>
          <p:cNvPr id="4" name="Content Placeholder 3"/>
          <p:cNvSpPr>
            <a:spLocks noGrp="1"/>
          </p:cNvSpPr>
          <p:nvPr>
            <p:ph sz="half" idx="2"/>
          </p:nvPr>
        </p:nvSpPr>
        <p:spPr/>
        <p:txBody>
          <a:bodyPr/>
          <a:lstStyle/>
          <a:p>
            <a:r>
              <a:rPr lang="en-US" dirty="0" smtClean="0"/>
              <a:t>90 days from ratification, JIT-L will explore ways to improve staff ability to access and utilize online registration sites for continuing education courses or other resources</a:t>
            </a:r>
            <a:endParaRPr lang="en-US" dirty="0"/>
          </a:p>
        </p:txBody>
      </p:sp>
      <p:sp>
        <p:nvSpPr>
          <p:cNvPr id="5" name="Text Placeholder 4"/>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p:txBody>
          <a:bodyPr/>
          <a:lstStyle/>
          <a:p>
            <a:r>
              <a:rPr lang="en-US" dirty="0" smtClean="0"/>
              <a:t>University will install bulletin boards in C &amp; W within 18 months of ratification</a:t>
            </a:r>
            <a:endParaRPr lang="en-US" dirty="0"/>
          </a:p>
        </p:txBody>
      </p:sp>
      <p:sp>
        <p:nvSpPr>
          <p:cNvPr id="7" name="Slide Number Placeholder 6"/>
          <p:cNvSpPr>
            <a:spLocks noGrp="1"/>
          </p:cNvSpPr>
          <p:nvPr>
            <p:ph type="sldNum" sz="quarter" idx="12"/>
          </p:nvPr>
        </p:nvSpPr>
        <p:spPr/>
        <p:txBody>
          <a:bodyPr/>
          <a:lstStyle/>
          <a:p>
            <a:fld id="{92280CDB-48D1-408E-87AA-D601622CBFAD}" type="slidenum">
              <a:rPr lang="en-US" smtClean="0"/>
              <a:t>39</a:t>
            </a:fld>
            <a:endParaRPr lang="en-US"/>
          </a:p>
        </p:txBody>
      </p:sp>
    </p:spTree>
    <p:extLst>
      <p:ext uri="{BB962C8B-B14F-4D97-AF65-F5344CB8AC3E}">
        <p14:creationId xmlns:p14="http://schemas.microsoft.com/office/powerpoint/2010/main" val="4333000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Workplace Safety</a:t>
            </a:r>
            <a:endParaRPr lang="en-US" dirty="0"/>
          </a:p>
        </p:txBody>
      </p:sp>
      <p:sp>
        <p:nvSpPr>
          <p:cNvPr id="3" name="Content Placeholder 2"/>
          <p:cNvSpPr>
            <a:spLocks noGrp="1"/>
          </p:cNvSpPr>
          <p:nvPr>
            <p:ph sz="half" idx="1"/>
          </p:nvPr>
        </p:nvSpPr>
        <p:spPr>
          <a:xfrm>
            <a:off x="1103312" y="1971675"/>
            <a:ext cx="4396339" cy="4284663"/>
          </a:xfrm>
        </p:spPr>
        <p:txBody>
          <a:bodyPr>
            <a:noAutofit/>
          </a:bodyPr>
          <a:lstStyle/>
          <a:p>
            <a:r>
              <a:rPr lang="en-US" sz="1200" dirty="0" smtClean="0"/>
              <a:t>Communicable Disease Vaccinations</a:t>
            </a:r>
          </a:p>
          <a:p>
            <a:pPr lvl="1"/>
            <a:r>
              <a:rPr lang="en-US" sz="1200" dirty="0" smtClean="0"/>
              <a:t>BU employees are required to present proof of immunity(Mumps, Measles, Rubella, Pertussis and Varicella included)</a:t>
            </a:r>
          </a:p>
          <a:p>
            <a:pPr lvl="1"/>
            <a:r>
              <a:rPr lang="en-US" sz="1200" dirty="0" smtClean="0"/>
              <a:t>Proof of immunity defined</a:t>
            </a:r>
          </a:p>
          <a:p>
            <a:pPr lvl="2"/>
            <a:r>
              <a:rPr lang="en-US" sz="1200" dirty="0" smtClean="0"/>
              <a:t>Medical documentation such as immunization records or equivalent, health department booklet from the state or equivalent, UMHS’s EMR, medical provider documentation, or documentation from another employer</a:t>
            </a:r>
          </a:p>
          <a:p>
            <a:pPr lvl="1"/>
            <a:r>
              <a:rPr lang="en-US" sz="1200" dirty="0" smtClean="0"/>
              <a:t>If proof is not available a request will be made to have blood drawn to assess immunity status, if employee refuses they will be provided with vaccine unless medically contraindicated</a:t>
            </a:r>
          </a:p>
          <a:p>
            <a:pPr lvl="1"/>
            <a:r>
              <a:rPr lang="en-US" sz="1200" dirty="0" smtClean="0"/>
              <a:t>If blood draw or subsequent titer establishes </a:t>
            </a:r>
            <a:r>
              <a:rPr lang="en-US" sz="1200" dirty="0"/>
              <a:t>n</a:t>
            </a:r>
            <a:r>
              <a:rPr lang="en-US" sz="1200" dirty="0" smtClean="0"/>
              <a:t>on-immunity, the employee will have option of being provided the vaccine</a:t>
            </a:r>
          </a:p>
          <a:p>
            <a:pPr lvl="1"/>
            <a:r>
              <a:rPr lang="en-US" sz="1200" dirty="0" smtClean="0"/>
              <a:t>Jointly develop, within 3 months of ratification, an evidence based program to be presented to all employees on importance of vaccinations</a:t>
            </a:r>
          </a:p>
          <a:p>
            <a:pPr marL="0" indent="0">
              <a:buNone/>
            </a:pPr>
            <a:endParaRPr lang="en-US" sz="1200" dirty="0"/>
          </a:p>
        </p:txBody>
      </p:sp>
      <p:sp>
        <p:nvSpPr>
          <p:cNvPr id="4" name="Content Placeholder 3"/>
          <p:cNvSpPr>
            <a:spLocks noGrp="1"/>
          </p:cNvSpPr>
          <p:nvPr>
            <p:ph sz="half" idx="2"/>
          </p:nvPr>
        </p:nvSpPr>
        <p:spPr>
          <a:xfrm>
            <a:off x="5654493" y="1971675"/>
            <a:ext cx="4396341" cy="4284663"/>
          </a:xfrm>
        </p:spPr>
        <p:txBody>
          <a:bodyPr>
            <a:noAutofit/>
          </a:bodyPr>
          <a:lstStyle/>
          <a:p>
            <a:r>
              <a:rPr lang="en-US" sz="1000" dirty="0" smtClean="0"/>
              <a:t>Flu Vaccination</a:t>
            </a:r>
          </a:p>
          <a:p>
            <a:pPr lvl="1"/>
            <a:r>
              <a:rPr lang="en-US" sz="1000" dirty="0" smtClean="0"/>
              <a:t>Continued with ability to seek exemption based on medical or religious reasons or sign a declination form by Dec 1st. </a:t>
            </a:r>
          </a:p>
          <a:p>
            <a:pPr lvl="1"/>
            <a:r>
              <a:rPr lang="en-US" sz="1000" dirty="0" smtClean="0"/>
              <a:t>Joint communication to recommend that all nurses receive vaccination</a:t>
            </a:r>
          </a:p>
          <a:p>
            <a:pPr lvl="1"/>
            <a:r>
              <a:rPr lang="en-US" sz="1000" dirty="0" smtClean="0"/>
              <a:t>Any employee who wishes to decline vaccination will be required to complete a jointly created evidence based education program to acknowledge the risks prior to exercising the option to decline</a:t>
            </a:r>
          </a:p>
          <a:p>
            <a:pPr lvl="1"/>
            <a:r>
              <a:rPr lang="en-US" sz="1000" dirty="0" smtClean="0"/>
              <a:t>If the influenza vaccination rates of eligible employees (excluding medical and religious exemptions and those on LOA) fall below 92.5%, parties will revisit and discuss these guidelines</a:t>
            </a:r>
          </a:p>
          <a:p>
            <a:pPr lvl="1"/>
            <a:r>
              <a:rPr lang="en-US" sz="1000" dirty="0" smtClean="0"/>
              <a:t>Requirements on locations to wear masks for those who do not </a:t>
            </a:r>
            <a:r>
              <a:rPr lang="en-US" sz="1000" smtClean="0"/>
              <a:t>receive a vaccination </a:t>
            </a:r>
            <a:r>
              <a:rPr lang="en-US" sz="1000" dirty="0" smtClean="0"/>
              <a:t>were added:</a:t>
            </a:r>
          </a:p>
          <a:p>
            <a:pPr lvl="2"/>
            <a:r>
              <a:rPr lang="en-US" sz="1000" dirty="0" smtClean="0"/>
              <a:t>Within rooms where patients are physically present</a:t>
            </a:r>
          </a:p>
          <a:p>
            <a:pPr lvl="2"/>
            <a:r>
              <a:rPr lang="en-US" sz="1000" dirty="0" smtClean="0"/>
              <a:t>Patient transport elevators</a:t>
            </a:r>
          </a:p>
          <a:p>
            <a:pPr lvl="2"/>
            <a:r>
              <a:rPr lang="en-US" sz="1000" dirty="0" smtClean="0"/>
              <a:t>Corridors/hallways adjacent to patient rooms</a:t>
            </a:r>
          </a:p>
          <a:p>
            <a:pPr lvl="2"/>
            <a:r>
              <a:rPr lang="en-US" sz="1000" dirty="0" smtClean="0"/>
              <a:t>Patient homes where direct care is being provided</a:t>
            </a:r>
          </a:p>
          <a:p>
            <a:pPr lvl="2"/>
            <a:r>
              <a:rPr lang="en-US" sz="1000" dirty="0" smtClean="0"/>
              <a:t>Waiting areas with direct face to face patient contact</a:t>
            </a:r>
          </a:p>
          <a:p>
            <a:pPr lvl="2"/>
            <a:r>
              <a:rPr lang="en-US" sz="1000" dirty="0" smtClean="0"/>
              <a:t>Any location where the employee has face-to-face interaction with patients during the delivery of patient care</a:t>
            </a:r>
            <a:endParaRPr lang="en-US" sz="1000" dirty="0"/>
          </a:p>
        </p:txBody>
      </p:sp>
      <p:sp>
        <p:nvSpPr>
          <p:cNvPr id="5" name="Slide Number Placeholder 4"/>
          <p:cNvSpPr>
            <a:spLocks noGrp="1"/>
          </p:cNvSpPr>
          <p:nvPr>
            <p:ph type="sldNum" sz="quarter" idx="12"/>
          </p:nvPr>
        </p:nvSpPr>
        <p:spPr/>
        <p:txBody>
          <a:bodyPr/>
          <a:lstStyle/>
          <a:p>
            <a:fld id="{92280CDB-48D1-408E-87AA-D601622CBFAD}" type="slidenum">
              <a:rPr lang="en-US" smtClean="0"/>
              <a:t>40</a:t>
            </a:fld>
            <a:endParaRPr lang="en-US"/>
          </a:p>
        </p:txBody>
      </p:sp>
    </p:spTree>
    <p:extLst>
      <p:ext uri="{BB962C8B-B14F-4D97-AF65-F5344CB8AC3E}">
        <p14:creationId xmlns:p14="http://schemas.microsoft.com/office/powerpoint/2010/main" val="89997178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Chemical Exposure</a:t>
            </a:r>
            <a:endParaRPr lang="en-US" dirty="0"/>
          </a:p>
        </p:txBody>
      </p:sp>
      <p:sp>
        <p:nvSpPr>
          <p:cNvPr id="3" name="Content Placeholder 2"/>
          <p:cNvSpPr>
            <a:spLocks noGrp="1"/>
          </p:cNvSpPr>
          <p:nvPr>
            <p:ph sz="half" idx="1"/>
          </p:nvPr>
        </p:nvSpPr>
        <p:spPr/>
        <p:txBody>
          <a:bodyPr>
            <a:normAutofit fontScale="92500" lnSpcReduction="20000"/>
          </a:bodyPr>
          <a:lstStyle/>
          <a:p>
            <a:r>
              <a:rPr lang="en-US" dirty="0" smtClean="0"/>
              <a:t>Within 60 days, the NHSC will implement a system for reporting of symptoms related to environmental cleaning products</a:t>
            </a:r>
          </a:p>
          <a:p>
            <a:pPr lvl="1"/>
            <a:r>
              <a:rPr lang="en-US" dirty="0" smtClean="0"/>
              <a:t>NHSC will be reviewing reports at least quarterly while reviewing practices and exploring alternatives to minimize risk</a:t>
            </a:r>
          </a:p>
          <a:p>
            <a:r>
              <a:rPr lang="en-US" dirty="0" smtClean="0"/>
              <a:t>Standing agenda item for JIT and NHSC to review incidents and actions related to potential chemical exposures</a:t>
            </a:r>
          </a:p>
          <a:p>
            <a:r>
              <a:rPr lang="en-US" dirty="0"/>
              <a:t>If a room is closed for environmental reason, nurses in that work area must be notified of cause</a:t>
            </a:r>
          </a:p>
          <a:p>
            <a:endParaRPr lang="en-US" dirty="0"/>
          </a:p>
        </p:txBody>
      </p:sp>
      <p:sp>
        <p:nvSpPr>
          <p:cNvPr id="4" name="Content Placeholder 3"/>
          <p:cNvSpPr>
            <a:spLocks noGrp="1"/>
          </p:cNvSpPr>
          <p:nvPr>
            <p:ph sz="half" idx="2"/>
          </p:nvPr>
        </p:nvSpPr>
        <p:spPr/>
        <p:txBody>
          <a:bodyPr>
            <a:normAutofit fontScale="92500" lnSpcReduction="20000"/>
          </a:bodyPr>
          <a:lstStyle/>
          <a:p>
            <a:r>
              <a:rPr lang="en-US" dirty="0" smtClean="0"/>
              <a:t>If an employee experiences a chemical exposure</a:t>
            </a:r>
          </a:p>
          <a:p>
            <a:pPr lvl="1"/>
            <a:r>
              <a:rPr lang="en-US" dirty="0" smtClean="0"/>
              <a:t>Recorded as such during visit to OHS and reported to appropriate CND</a:t>
            </a:r>
          </a:p>
          <a:p>
            <a:pPr lvl="1"/>
            <a:r>
              <a:rPr lang="en-US" dirty="0" smtClean="0"/>
              <a:t>CND will update employee with status of response to the report</a:t>
            </a:r>
          </a:p>
          <a:p>
            <a:pPr lvl="1"/>
            <a:r>
              <a:rPr lang="en-US" dirty="0" smtClean="0"/>
              <a:t>A report of such exposure will be forwarded to NHSC</a:t>
            </a:r>
          </a:p>
          <a:p>
            <a:r>
              <a:rPr lang="en-US" b="1" dirty="0" smtClean="0"/>
              <a:t>Units that use potentially hazardous chemicals will post notice on the fire safety board and send notice to the Association (where the chemical, device or material is being used in the department) Needs to be done with 60 days of ratification</a:t>
            </a:r>
            <a:r>
              <a:rPr lang="en-US" dirty="0" smtClean="0"/>
              <a:t>. </a:t>
            </a:r>
          </a:p>
          <a:p>
            <a:endParaRPr lang="en-US" dirty="0"/>
          </a:p>
        </p:txBody>
      </p:sp>
      <p:sp>
        <p:nvSpPr>
          <p:cNvPr id="5" name="Slide Number Placeholder 4"/>
          <p:cNvSpPr>
            <a:spLocks noGrp="1"/>
          </p:cNvSpPr>
          <p:nvPr>
            <p:ph type="sldNum" sz="quarter" idx="12"/>
          </p:nvPr>
        </p:nvSpPr>
        <p:spPr/>
        <p:txBody>
          <a:bodyPr/>
          <a:lstStyle/>
          <a:p>
            <a:fld id="{92280CDB-48D1-408E-87AA-D601622CBFAD}" type="slidenum">
              <a:rPr lang="en-US" smtClean="0"/>
              <a:t>41</a:t>
            </a:fld>
            <a:endParaRPr lang="en-US"/>
          </a:p>
        </p:txBody>
      </p:sp>
    </p:spTree>
    <p:extLst>
      <p:ext uri="{BB962C8B-B14F-4D97-AF65-F5344CB8AC3E}">
        <p14:creationId xmlns:p14="http://schemas.microsoft.com/office/powerpoint/2010/main" val="7454677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10772775" cy="1110192"/>
          </a:xfrm>
        </p:spPr>
        <p:txBody>
          <a:bodyPr/>
          <a:lstStyle/>
          <a:p>
            <a:r>
              <a:rPr lang="en-US" dirty="0" smtClean="0"/>
              <a:t>Sexual Harassment-new language</a:t>
            </a:r>
            <a:endParaRPr lang="en-US" dirty="0"/>
          </a:p>
        </p:txBody>
      </p:sp>
      <p:sp>
        <p:nvSpPr>
          <p:cNvPr id="3" name="Content Placeholder 2"/>
          <p:cNvSpPr>
            <a:spLocks noGrp="1"/>
          </p:cNvSpPr>
          <p:nvPr>
            <p:ph sz="half" idx="1"/>
          </p:nvPr>
        </p:nvSpPr>
        <p:spPr>
          <a:xfrm>
            <a:off x="1103312" y="1685925"/>
            <a:ext cx="4396339" cy="4570413"/>
          </a:xfrm>
        </p:spPr>
        <p:txBody>
          <a:bodyPr>
            <a:normAutofit fontScale="62500" lnSpcReduction="20000"/>
          </a:bodyPr>
          <a:lstStyle/>
          <a:p>
            <a:r>
              <a:rPr lang="en-US" dirty="0" smtClean="0"/>
              <a:t>Will be proactive in addressing and preventing in the workplace</a:t>
            </a:r>
          </a:p>
          <a:p>
            <a:r>
              <a:rPr lang="en-US" dirty="0" smtClean="0"/>
              <a:t>Within 90 days creating a joint steering committee dedicated to working in furtherance of creating education and resources</a:t>
            </a:r>
          </a:p>
          <a:p>
            <a:r>
              <a:rPr lang="en-US" dirty="0"/>
              <a:t>The joint committee will be responsible for creating</a:t>
            </a:r>
          </a:p>
          <a:p>
            <a:pPr lvl="1"/>
            <a:r>
              <a:rPr lang="en-US" sz="1800" dirty="0"/>
              <a:t>Mandatory education will be provided annually to all nurses and at CNO</a:t>
            </a:r>
          </a:p>
          <a:p>
            <a:pPr lvl="1"/>
            <a:r>
              <a:rPr lang="en-US" sz="1800" dirty="0" smtClean="0"/>
              <a:t>Materials </a:t>
            </a:r>
            <a:r>
              <a:rPr lang="en-US" sz="1800" dirty="0"/>
              <a:t>in inform nurses of existing sexual complaint procedures, what to expect, available resources and employee rights</a:t>
            </a:r>
          </a:p>
          <a:p>
            <a:pPr lvl="1"/>
            <a:r>
              <a:rPr lang="en-US" sz="1800" dirty="0"/>
              <a:t>Mandatory Nursing Grand Rounds on various shifts, within 12 months of ratification, will be offered on paid time</a:t>
            </a:r>
          </a:p>
          <a:p>
            <a:pPr lvl="1"/>
            <a:r>
              <a:rPr lang="en-US" sz="1800" dirty="0" smtClean="0"/>
              <a:t>Maintenance </a:t>
            </a:r>
            <a:r>
              <a:rPr lang="en-US" sz="1800" dirty="0"/>
              <a:t>of an accessible reporting system</a:t>
            </a:r>
          </a:p>
          <a:p>
            <a:pPr lvl="1"/>
            <a:r>
              <a:rPr lang="en-US" sz="1800" dirty="0"/>
              <a:t>Developing a process for informing the union of cases being initiated </a:t>
            </a:r>
          </a:p>
          <a:p>
            <a:pPr lvl="1"/>
            <a:r>
              <a:rPr lang="en-US" sz="1800" dirty="0" smtClean="0"/>
              <a:t>Develop </a:t>
            </a:r>
            <a:r>
              <a:rPr lang="en-US" sz="1800" dirty="0"/>
              <a:t>a process where CND reviews sexual harassment policy with transfers to their unit and documents in Blue folder</a:t>
            </a:r>
          </a:p>
          <a:p>
            <a:pPr lvl="1"/>
            <a:r>
              <a:rPr lang="en-US" sz="1800" dirty="0" smtClean="0"/>
              <a:t>Address </a:t>
            </a:r>
            <a:r>
              <a:rPr lang="en-US" sz="1800" dirty="0"/>
              <a:t>a reporting system for dealing with reports of retaliatory behavior</a:t>
            </a:r>
          </a:p>
          <a:p>
            <a:pPr lvl="1"/>
            <a:endParaRPr lang="en-US" dirty="0"/>
          </a:p>
          <a:p>
            <a:endParaRPr lang="en-US" dirty="0" smtClean="0"/>
          </a:p>
          <a:p>
            <a:endParaRPr lang="en-US" dirty="0"/>
          </a:p>
        </p:txBody>
      </p:sp>
      <p:sp>
        <p:nvSpPr>
          <p:cNvPr id="4" name="Content Placeholder 3"/>
          <p:cNvSpPr>
            <a:spLocks noGrp="1"/>
          </p:cNvSpPr>
          <p:nvPr>
            <p:ph sz="half" idx="2"/>
          </p:nvPr>
        </p:nvSpPr>
        <p:spPr>
          <a:xfrm>
            <a:off x="5654493" y="1609725"/>
            <a:ext cx="4396341" cy="4646613"/>
          </a:xfrm>
        </p:spPr>
        <p:txBody>
          <a:bodyPr>
            <a:normAutofit fontScale="62500" lnSpcReduction="20000"/>
          </a:bodyPr>
          <a:lstStyle/>
          <a:p>
            <a:pPr lvl="1"/>
            <a:r>
              <a:rPr lang="en-US" sz="1800" dirty="0" smtClean="0"/>
              <a:t>Develop of education pertaining to employee rights as they relate specifically to gender identity, gender expression and transgender status.</a:t>
            </a:r>
          </a:p>
          <a:p>
            <a:pPr lvl="1"/>
            <a:r>
              <a:rPr lang="en-US" sz="1800" dirty="0" smtClean="0"/>
              <a:t>Expectation of sexual harassment training for all managers, supervisors, Associations elected officers, area reps and district reps.</a:t>
            </a:r>
          </a:p>
          <a:p>
            <a:pPr lvl="1"/>
            <a:r>
              <a:rPr lang="en-US" sz="1800" dirty="0"/>
              <a:t>Creation of “Persons of Confidence” program</a:t>
            </a:r>
          </a:p>
          <a:p>
            <a:pPr lvl="2"/>
            <a:r>
              <a:rPr lang="en-US" sz="1800" dirty="0" smtClean="0"/>
              <a:t>Not intended to replace existing reporting systems or resources, but to provide support for employees who report sexual harassment complaints</a:t>
            </a:r>
          </a:p>
          <a:p>
            <a:pPr lvl="2"/>
            <a:r>
              <a:rPr lang="en-US" sz="1800" dirty="0" smtClean="0"/>
              <a:t>The committee will partner with experts to develop criteria for selection and annual education for individuals who fill this role</a:t>
            </a:r>
          </a:p>
          <a:p>
            <a:pPr lvl="2"/>
            <a:r>
              <a:rPr lang="en-US" sz="1800" dirty="0" smtClean="0"/>
              <a:t>The committee will determine the means for informing employees of this support system and posting relevant contact information</a:t>
            </a:r>
          </a:p>
          <a:p>
            <a:pPr lvl="1"/>
            <a:endParaRPr lang="en-US" sz="1800" dirty="0" smtClean="0"/>
          </a:p>
          <a:p>
            <a:r>
              <a:rPr lang="en-US" dirty="0" smtClean="0"/>
              <a:t>An </a:t>
            </a:r>
            <a:r>
              <a:rPr lang="en-US" dirty="0"/>
              <a:t>individual nurses choice of personal identifying pronoun will be honored by the parties. </a:t>
            </a:r>
            <a:endParaRPr lang="en-US" dirty="0" smtClean="0"/>
          </a:p>
          <a:p>
            <a:r>
              <a:rPr lang="en-US" dirty="0"/>
              <a:t>Within 90 days of convening the joint committee, development and initiation of a plan utilizing mandatory unit-based small group discussions/trainings to be conducted jointly</a:t>
            </a:r>
          </a:p>
          <a:p>
            <a:pPr lvl="1"/>
            <a:r>
              <a:rPr lang="en-US" sz="1800" dirty="0"/>
              <a:t>Focus is to be on identification of sexual harassment, bystander intervention, and employee rights and process </a:t>
            </a:r>
          </a:p>
          <a:p>
            <a:endParaRPr lang="en-US" dirty="0"/>
          </a:p>
          <a:p>
            <a:endParaRPr lang="en-US" dirty="0" smtClean="0"/>
          </a:p>
        </p:txBody>
      </p:sp>
      <p:sp>
        <p:nvSpPr>
          <p:cNvPr id="5" name="Slide Number Placeholder 4"/>
          <p:cNvSpPr>
            <a:spLocks noGrp="1"/>
          </p:cNvSpPr>
          <p:nvPr>
            <p:ph type="sldNum" sz="quarter" idx="12"/>
          </p:nvPr>
        </p:nvSpPr>
        <p:spPr/>
        <p:txBody>
          <a:bodyPr/>
          <a:lstStyle/>
          <a:p>
            <a:fld id="{92280CDB-48D1-408E-87AA-D601622CBFAD}" type="slidenum">
              <a:rPr lang="en-US" smtClean="0"/>
              <a:t>42</a:t>
            </a:fld>
            <a:endParaRPr lang="en-US"/>
          </a:p>
        </p:txBody>
      </p:sp>
    </p:spTree>
    <p:extLst>
      <p:ext uri="{BB962C8B-B14F-4D97-AF65-F5344CB8AC3E}">
        <p14:creationId xmlns:p14="http://schemas.microsoft.com/office/powerpoint/2010/main" val="19410018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Harassment continued</a:t>
            </a:r>
            <a:endParaRPr lang="en-US" dirty="0"/>
          </a:p>
        </p:txBody>
      </p:sp>
      <p:sp>
        <p:nvSpPr>
          <p:cNvPr id="3" name="Content Placeholder 2"/>
          <p:cNvSpPr>
            <a:spLocks noGrp="1"/>
          </p:cNvSpPr>
          <p:nvPr>
            <p:ph sz="half" idx="1"/>
          </p:nvPr>
        </p:nvSpPr>
        <p:spPr/>
        <p:txBody>
          <a:bodyPr>
            <a:normAutofit fontScale="70000" lnSpcReduction="20000"/>
          </a:bodyPr>
          <a:lstStyle/>
          <a:p>
            <a:r>
              <a:rPr lang="en-US" dirty="0" smtClean="0"/>
              <a:t>An employee who reports an incident and does not feel safe remaining in his or her work area, may leave after notifying the manager. The employee will suffer no loss in pay for the remainder of that shift and will be allowed to take up to two consecutive shifts of leave from the area without loss in pay. After this point the employee must use PTO for any further time needed away from area. </a:t>
            </a:r>
          </a:p>
          <a:p>
            <a:r>
              <a:rPr lang="en-US" dirty="0" smtClean="0"/>
              <a:t>A complainant will not be requested to transfer based solely on the basis of making a complaint. </a:t>
            </a:r>
          </a:p>
          <a:p>
            <a:r>
              <a:rPr lang="en-US" dirty="0" smtClean="0"/>
              <a:t>If the complainant expressed the inability to continue to work in the area with the alleged harasser, a meeting will be held with the Association and the University to discuss options. These options may include alternative placements or assignments. </a:t>
            </a:r>
            <a:endParaRPr lang="en-US" dirty="0"/>
          </a:p>
        </p:txBody>
      </p:sp>
      <p:sp>
        <p:nvSpPr>
          <p:cNvPr id="4" name="Content Placeholder 3"/>
          <p:cNvSpPr>
            <a:spLocks noGrp="1"/>
          </p:cNvSpPr>
          <p:nvPr>
            <p:ph sz="half" idx="2"/>
          </p:nvPr>
        </p:nvSpPr>
        <p:spPr/>
        <p:txBody>
          <a:bodyPr>
            <a:normAutofit fontScale="70000" lnSpcReduction="20000"/>
          </a:bodyPr>
          <a:lstStyle/>
          <a:p>
            <a:endParaRPr lang="en-US"/>
          </a:p>
        </p:txBody>
      </p:sp>
      <p:sp>
        <p:nvSpPr>
          <p:cNvPr id="5" name="Slide Number Placeholder 4"/>
          <p:cNvSpPr>
            <a:spLocks noGrp="1"/>
          </p:cNvSpPr>
          <p:nvPr>
            <p:ph type="sldNum" sz="quarter" idx="12"/>
          </p:nvPr>
        </p:nvSpPr>
        <p:spPr/>
        <p:txBody>
          <a:bodyPr/>
          <a:lstStyle/>
          <a:p>
            <a:fld id="{92280CDB-48D1-408E-87AA-D601622CBFAD}" type="slidenum">
              <a:rPr lang="en-US" smtClean="0"/>
              <a:t>43</a:t>
            </a:fld>
            <a:endParaRPr lang="en-US"/>
          </a:p>
        </p:txBody>
      </p:sp>
    </p:spTree>
    <p:extLst>
      <p:ext uri="{BB962C8B-B14F-4D97-AF65-F5344CB8AC3E}">
        <p14:creationId xmlns:p14="http://schemas.microsoft.com/office/powerpoint/2010/main" val="38060612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and Wellness resources</a:t>
            </a:r>
            <a:endParaRPr lang="en-US" dirty="0"/>
          </a:p>
        </p:txBody>
      </p:sp>
      <p:sp>
        <p:nvSpPr>
          <p:cNvPr id="3" name="Content Placeholder 2"/>
          <p:cNvSpPr>
            <a:spLocks noGrp="1"/>
          </p:cNvSpPr>
          <p:nvPr>
            <p:ph idx="1"/>
          </p:nvPr>
        </p:nvSpPr>
        <p:spPr/>
        <p:txBody>
          <a:bodyPr/>
          <a:lstStyle/>
          <a:p>
            <a:r>
              <a:rPr lang="en-US" dirty="0" smtClean="0"/>
              <a:t>Committed to creating and maintaining an environment that supports efforts which promote the health and well being of the nursing staff. Jointly explore way to best utilize health and wellness resources so that they are readily available to nursing staff. </a:t>
            </a:r>
          </a:p>
          <a:p>
            <a:r>
              <a:rPr lang="en-US" dirty="0" smtClean="0"/>
              <a:t>Post ratification</a:t>
            </a:r>
          </a:p>
          <a:p>
            <a:pPr lvl="1"/>
            <a:r>
              <a:rPr lang="en-US" dirty="0" smtClean="0"/>
              <a:t>JIT will conduct  a needs assessment with respect to facilities and programs that are available and will facilitate a meeting with M Healthy to explore possible options offering health and wellness classes. </a:t>
            </a:r>
            <a:endParaRPr lang="en-US" dirty="0"/>
          </a:p>
        </p:txBody>
      </p:sp>
      <p:sp>
        <p:nvSpPr>
          <p:cNvPr id="4" name="Slide Number Placeholder 3"/>
          <p:cNvSpPr>
            <a:spLocks noGrp="1"/>
          </p:cNvSpPr>
          <p:nvPr>
            <p:ph type="sldNum" sz="quarter" idx="12"/>
          </p:nvPr>
        </p:nvSpPr>
        <p:spPr/>
        <p:txBody>
          <a:bodyPr/>
          <a:lstStyle/>
          <a:p>
            <a:fld id="{92280CDB-48D1-408E-87AA-D601622CBFAD}" type="slidenum">
              <a:rPr lang="en-US" smtClean="0"/>
              <a:t>44</a:t>
            </a:fld>
            <a:endParaRPr lang="en-US"/>
          </a:p>
        </p:txBody>
      </p:sp>
    </p:spTree>
    <p:extLst>
      <p:ext uri="{BB962C8B-B14F-4D97-AF65-F5344CB8AC3E}">
        <p14:creationId xmlns:p14="http://schemas.microsoft.com/office/powerpoint/2010/main" val="366163591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Neutrality Statement</a:t>
            </a:r>
            <a:endParaRPr lang="en-US" dirty="0"/>
          </a:p>
        </p:txBody>
      </p:sp>
      <p:sp>
        <p:nvSpPr>
          <p:cNvPr id="3" name="Content Placeholder 2"/>
          <p:cNvSpPr>
            <a:spLocks noGrp="1"/>
          </p:cNvSpPr>
          <p:nvPr>
            <p:ph idx="1"/>
          </p:nvPr>
        </p:nvSpPr>
        <p:spPr/>
        <p:txBody>
          <a:bodyPr/>
          <a:lstStyle/>
          <a:p>
            <a:r>
              <a:rPr lang="en-US" dirty="0" smtClean="0"/>
              <a:t>The University agrees that </a:t>
            </a:r>
            <a:r>
              <a:rPr lang="en-US" smtClean="0"/>
              <a:t>for employees </a:t>
            </a:r>
            <a:r>
              <a:rPr lang="en-US" dirty="0" smtClean="0"/>
              <a:t>covered by the CBA, membership in the Association is a matter between the employee and the Association and shall remain neutral in regard to an employee’s choice to become and/or remain a member. </a:t>
            </a:r>
            <a:endParaRPr lang="en-US" dirty="0"/>
          </a:p>
        </p:txBody>
      </p:sp>
      <p:sp>
        <p:nvSpPr>
          <p:cNvPr id="4" name="Slide Number Placeholder 3"/>
          <p:cNvSpPr>
            <a:spLocks noGrp="1"/>
          </p:cNvSpPr>
          <p:nvPr>
            <p:ph type="sldNum" sz="quarter" idx="12"/>
          </p:nvPr>
        </p:nvSpPr>
        <p:spPr/>
        <p:txBody>
          <a:bodyPr/>
          <a:lstStyle/>
          <a:p>
            <a:fld id="{92280CDB-48D1-408E-87AA-D601622CBFAD}" type="slidenum">
              <a:rPr lang="en-US" smtClean="0"/>
              <a:t>45</a:t>
            </a:fld>
            <a:endParaRPr lang="en-US"/>
          </a:p>
        </p:txBody>
      </p:sp>
    </p:spTree>
    <p:extLst>
      <p:ext uri="{BB962C8B-B14F-4D97-AF65-F5344CB8AC3E}">
        <p14:creationId xmlns:p14="http://schemas.microsoft.com/office/powerpoint/2010/main" val="8519421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Parking</a:t>
            </a:r>
            <a:endParaRPr lang="en-US" dirty="0"/>
          </a:p>
        </p:txBody>
      </p:sp>
      <p:sp>
        <p:nvSpPr>
          <p:cNvPr id="3" name="Content Placeholder 2"/>
          <p:cNvSpPr>
            <a:spLocks noGrp="1"/>
          </p:cNvSpPr>
          <p:nvPr>
            <p:ph idx="1"/>
          </p:nvPr>
        </p:nvSpPr>
        <p:spPr/>
        <p:txBody>
          <a:bodyPr>
            <a:normAutofit/>
          </a:bodyPr>
          <a:lstStyle/>
          <a:p>
            <a:r>
              <a:rPr lang="en-US" dirty="0" smtClean="0"/>
              <a:t>University shall maintain a regular, dependable, and free shuttle to offsite parking sites. Maps and options available electronically. A security escort will be provided if requested. Parking lots and sheltered areas will be physically lit and well maintained to the best of ability. University will continue, in good faith, to assess possibility of adding sheltered areas where they don’t currently exist. On-call employees can continue to use the On-Call/Stay Over program. </a:t>
            </a:r>
          </a:p>
          <a:p>
            <a:r>
              <a:rPr lang="en-US" dirty="0" smtClean="0"/>
              <a:t>Continue to have a nursing representative on the Parking Advisory Committee</a:t>
            </a:r>
          </a:p>
          <a:p>
            <a:r>
              <a:rPr lang="en-US" dirty="0" smtClean="0"/>
              <a:t>Any employee who can substantiate the inability to access parking will not be disciplined for tardiness related to that claim.</a:t>
            </a:r>
            <a:endParaRPr lang="en-US" dirty="0"/>
          </a:p>
        </p:txBody>
      </p:sp>
      <p:sp>
        <p:nvSpPr>
          <p:cNvPr id="4" name="Slide Number Placeholder 3"/>
          <p:cNvSpPr>
            <a:spLocks noGrp="1"/>
          </p:cNvSpPr>
          <p:nvPr>
            <p:ph type="sldNum" sz="quarter" idx="12"/>
          </p:nvPr>
        </p:nvSpPr>
        <p:spPr/>
        <p:txBody>
          <a:bodyPr/>
          <a:lstStyle/>
          <a:p>
            <a:fld id="{92280CDB-48D1-408E-87AA-D601622CBFAD}" type="slidenum">
              <a:rPr lang="en-US" smtClean="0"/>
              <a:t>46</a:t>
            </a:fld>
            <a:endParaRPr lang="en-US"/>
          </a:p>
        </p:txBody>
      </p:sp>
    </p:spTree>
    <p:extLst>
      <p:ext uri="{BB962C8B-B14F-4D97-AF65-F5344CB8AC3E}">
        <p14:creationId xmlns:p14="http://schemas.microsoft.com/office/powerpoint/2010/main" val="368652401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Concierge Care</a:t>
            </a:r>
            <a:endParaRPr lang="en-US" dirty="0"/>
          </a:p>
        </p:txBody>
      </p:sp>
      <p:sp>
        <p:nvSpPr>
          <p:cNvPr id="3" name="Content Placeholder 2"/>
          <p:cNvSpPr>
            <a:spLocks noGrp="1"/>
          </p:cNvSpPr>
          <p:nvPr>
            <p:ph idx="1"/>
          </p:nvPr>
        </p:nvSpPr>
        <p:spPr/>
        <p:txBody>
          <a:bodyPr/>
          <a:lstStyle/>
          <a:p>
            <a:r>
              <a:rPr lang="en-US" dirty="0" smtClean="0"/>
              <a:t>Dr. </a:t>
            </a:r>
            <a:r>
              <a:rPr lang="en-US" dirty="0" err="1" smtClean="0"/>
              <a:t>Runge</a:t>
            </a:r>
            <a:r>
              <a:rPr lang="en-US" dirty="0" smtClean="0"/>
              <a:t> is writing a letter concerning Victors Care and use of funds for community support</a:t>
            </a:r>
          </a:p>
          <a:p>
            <a:r>
              <a:rPr lang="en-US" dirty="0" smtClean="0"/>
              <a:t>Added language stating that no nurse would be required to work in a unit/department that is providing Victors Care</a:t>
            </a:r>
          </a:p>
          <a:p>
            <a:endParaRPr lang="en-US" dirty="0"/>
          </a:p>
        </p:txBody>
      </p:sp>
      <p:sp>
        <p:nvSpPr>
          <p:cNvPr id="4" name="Slide Number Placeholder 3"/>
          <p:cNvSpPr>
            <a:spLocks noGrp="1"/>
          </p:cNvSpPr>
          <p:nvPr>
            <p:ph type="sldNum" sz="quarter" idx="12"/>
          </p:nvPr>
        </p:nvSpPr>
        <p:spPr/>
        <p:txBody>
          <a:bodyPr/>
          <a:lstStyle/>
          <a:p>
            <a:fld id="{92280CDB-48D1-408E-87AA-D601622CBFAD}" type="slidenum">
              <a:rPr lang="en-US" smtClean="0"/>
              <a:t>47</a:t>
            </a:fld>
            <a:endParaRPr lang="en-US"/>
          </a:p>
        </p:txBody>
      </p:sp>
    </p:spTree>
    <p:extLst>
      <p:ext uri="{BB962C8B-B14F-4D97-AF65-F5344CB8AC3E}">
        <p14:creationId xmlns:p14="http://schemas.microsoft.com/office/powerpoint/2010/main" val="68649549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Miscellaneous</a:t>
            </a:r>
            <a:endParaRPr lang="en-US" dirty="0"/>
          </a:p>
        </p:txBody>
      </p:sp>
      <p:sp>
        <p:nvSpPr>
          <p:cNvPr id="3" name="Content Placeholder 2"/>
          <p:cNvSpPr>
            <a:spLocks noGrp="1"/>
          </p:cNvSpPr>
          <p:nvPr>
            <p:ph sz="half" idx="1"/>
          </p:nvPr>
        </p:nvSpPr>
        <p:spPr/>
        <p:txBody>
          <a:bodyPr>
            <a:normAutofit/>
          </a:bodyPr>
          <a:lstStyle/>
          <a:p>
            <a:r>
              <a:rPr lang="en-US" dirty="0" smtClean="0"/>
              <a:t>Relevant Labor Market MOU</a:t>
            </a:r>
          </a:p>
          <a:p>
            <a:pPr lvl="1"/>
            <a:r>
              <a:rPr lang="en-US" dirty="0" smtClean="0"/>
              <a:t>Removed from contract</a:t>
            </a:r>
          </a:p>
          <a:p>
            <a:endParaRPr lang="en-US" dirty="0" smtClean="0"/>
          </a:p>
          <a:p>
            <a:r>
              <a:rPr lang="en-US" dirty="0" smtClean="0"/>
              <a:t>Emergency Reduction in Operations</a:t>
            </a:r>
          </a:p>
          <a:p>
            <a:pPr lvl="1"/>
            <a:r>
              <a:rPr lang="en-US" dirty="0" smtClean="0"/>
              <a:t>Clarified language to define severe weather, emergency closure and emergency reduction in operations</a:t>
            </a:r>
          </a:p>
          <a:p>
            <a:r>
              <a:rPr lang="en-US" dirty="0" smtClean="0"/>
              <a:t>MVN</a:t>
            </a:r>
          </a:p>
          <a:p>
            <a:pPr lvl="1"/>
            <a:r>
              <a:rPr lang="en-US" dirty="0" smtClean="0"/>
              <a:t>No changes to  current language</a:t>
            </a:r>
            <a:endParaRPr lang="en-US" dirty="0"/>
          </a:p>
        </p:txBody>
      </p:sp>
      <p:sp>
        <p:nvSpPr>
          <p:cNvPr id="4" name="Content Placeholder 3"/>
          <p:cNvSpPr>
            <a:spLocks noGrp="1"/>
          </p:cNvSpPr>
          <p:nvPr>
            <p:ph sz="half" idx="2"/>
          </p:nvPr>
        </p:nvSpPr>
        <p:spPr/>
        <p:txBody>
          <a:bodyPr>
            <a:normAutofit/>
          </a:bodyPr>
          <a:lstStyle/>
          <a:p>
            <a:r>
              <a:rPr lang="en-US" dirty="0" smtClean="0"/>
              <a:t>Mission and Values</a:t>
            </a:r>
          </a:p>
          <a:p>
            <a:pPr lvl="1"/>
            <a:r>
              <a:rPr lang="en-US" dirty="0" smtClean="0"/>
              <a:t>Work will be done to create a tracking process for work done by nurses in the community (locally and internationally)</a:t>
            </a:r>
          </a:p>
          <a:p>
            <a:pPr lvl="1"/>
            <a:r>
              <a:rPr lang="en-US" dirty="0" smtClean="0"/>
              <a:t>Work jointly to develop a collaborative approach to contribute to a charity</a:t>
            </a:r>
          </a:p>
          <a:p>
            <a:pPr lvl="1"/>
            <a:r>
              <a:rPr lang="en-US" dirty="0" smtClean="0"/>
              <a:t>Seek a project or initiative to jointly pursue. Chosen annually</a:t>
            </a:r>
          </a:p>
          <a:p>
            <a:pPr lvl="1"/>
            <a:r>
              <a:rPr lang="en-US" dirty="0" smtClean="0"/>
              <a:t>Annually joint participation in a community outreach project. Filled by volunteers and on unpaid time.</a:t>
            </a:r>
            <a:endParaRPr lang="en-US" dirty="0"/>
          </a:p>
        </p:txBody>
      </p:sp>
      <p:sp>
        <p:nvSpPr>
          <p:cNvPr id="5" name="Slide Number Placeholder 4"/>
          <p:cNvSpPr>
            <a:spLocks noGrp="1"/>
          </p:cNvSpPr>
          <p:nvPr>
            <p:ph type="sldNum" sz="quarter" idx="12"/>
          </p:nvPr>
        </p:nvSpPr>
        <p:spPr/>
        <p:txBody>
          <a:bodyPr/>
          <a:lstStyle/>
          <a:p>
            <a:fld id="{92280CDB-48D1-408E-87AA-D601622CBFAD}" type="slidenum">
              <a:rPr lang="en-US" smtClean="0"/>
              <a:t>48</a:t>
            </a:fld>
            <a:endParaRPr lang="en-US"/>
          </a:p>
        </p:txBody>
      </p:sp>
    </p:spTree>
    <p:extLst>
      <p:ext uri="{BB962C8B-B14F-4D97-AF65-F5344CB8AC3E}">
        <p14:creationId xmlns:p14="http://schemas.microsoft.com/office/powerpoint/2010/main" val="306051338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Miscellaneous</a:t>
            </a:r>
            <a:endParaRPr lang="en-US" dirty="0"/>
          </a:p>
        </p:txBody>
      </p:sp>
      <p:sp>
        <p:nvSpPr>
          <p:cNvPr id="3" name="Content Placeholder 2"/>
          <p:cNvSpPr>
            <a:spLocks noGrp="1"/>
          </p:cNvSpPr>
          <p:nvPr>
            <p:ph sz="half" idx="1"/>
          </p:nvPr>
        </p:nvSpPr>
        <p:spPr/>
        <p:txBody>
          <a:bodyPr>
            <a:normAutofit/>
          </a:bodyPr>
          <a:lstStyle/>
          <a:p>
            <a:r>
              <a:rPr lang="en-US" dirty="0" smtClean="0"/>
              <a:t>Association Orientation</a:t>
            </a:r>
          </a:p>
          <a:p>
            <a:pPr lvl="1"/>
            <a:r>
              <a:rPr lang="en-US" dirty="0" smtClean="0"/>
              <a:t>Within 4 weeks of a new BU employees orientation, the person responsible for creating their orientation calendar will plan for a 15 minute slot of time for the employee to meet with UMPNC rep. There will be a calendar maintained by UMPNC for this work. The UMPNC rep will be responsible for confirming the meeting and notifying the employee of the meeting place. </a:t>
            </a:r>
            <a:endParaRPr lang="en-US" dirty="0"/>
          </a:p>
        </p:txBody>
      </p:sp>
      <p:sp>
        <p:nvSpPr>
          <p:cNvPr id="4" name="Content Placeholder 3"/>
          <p:cNvSpPr>
            <a:spLocks noGrp="1"/>
          </p:cNvSpPr>
          <p:nvPr>
            <p:ph sz="half" idx="2"/>
          </p:nvPr>
        </p:nvSpPr>
        <p:spPr/>
        <p:txBody>
          <a:bodyPr>
            <a:normAutofit/>
          </a:bodyPr>
          <a:lstStyle/>
          <a:p>
            <a:r>
              <a:rPr lang="en-US" dirty="0" smtClean="0"/>
              <a:t>Bimonthly at the APRN orientation, UMPNC will present contract orientation and provide union information. Attendance is voluntary and APRN leadership is excused from attendance</a:t>
            </a:r>
            <a:endParaRPr lang="en-US" dirty="0"/>
          </a:p>
        </p:txBody>
      </p:sp>
      <p:sp>
        <p:nvSpPr>
          <p:cNvPr id="5" name="Slide Number Placeholder 4"/>
          <p:cNvSpPr>
            <a:spLocks noGrp="1"/>
          </p:cNvSpPr>
          <p:nvPr>
            <p:ph type="sldNum" sz="quarter" idx="12"/>
          </p:nvPr>
        </p:nvSpPr>
        <p:spPr/>
        <p:txBody>
          <a:bodyPr/>
          <a:lstStyle/>
          <a:p>
            <a:fld id="{92280CDB-48D1-408E-87AA-D601622CBFAD}" type="slidenum">
              <a:rPr lang="en-US" smtClean="0"/>
              <a:t>49</a:t>
            </a:fld>
            <a:endParaRPr lang="en-US"/>
          </a:p>
        </p:txBody>
      </p:sp>
    </p:spTree>
    <p:extLst>
      <p:ext uri="{BB962C8B-B14F-4D97-AF65-F5344CB8AC3E}">
        <p14:creationId xmlns:p14="http://schemas.microsoft.com/office/powerpoint/2010/main" val="2452951744"/>
      </p:ext>
    </p:extLst>
  </p:cSld>
  <p:clrMapOvr>
    <a:masterClrMapping/>
  </p:clrMapOvr>
  <p:timing>
    <p:tnLst>
      <p:par>
        <p:cTn id="1" dur="indefinite" restart="never" nodeType="tmRoot"/>
      </p:par>
    </p:tnLst>
  </p:timing>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TM03457491[[fn=Metropolitan]]</Template>
  <TotalTime>1375</TotalTime>
  <Words>6218</Words>
  <Application>Microsoft Office PowerPoint</Application>
  <PresentationFormat>Widescreen</PresentationFormat>
  <Paragraphs>455</Paragraphs>
  <Slides>49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49</vt:i4>
      </vt:variant>
    </vt:vector>
  </HeadingPairs>
  <TitlesOfParts>
    <vt:vector size="53" baseType="lpstr">
      <vt:lpstr>Arial</vt:lpstr>
      <vt:lpstr>Calibri</vt:lpstr>
      <vt:lpstr>Calibri Light</vt:lpstr>
      <vt:lpstr>Metropolitan</vt:lpstr>
      <vt:lpstr>2018 Nursing Contract  Summary </vt:lpstr>
      <vt:lpstr>Wages-Work is done centrally</vt:lpstr>
      <vt:lpstr>On Call changes-Effective 10/21</vt:lpstr>
      <vt:lpstr>Shift differentials-Effective 10/7</vt:lpstr>
      <vt:lpstr>CSR</vt:lpstr>
      <vt:lpstr>RSAM Exempt status changes</vt:lpstr>
      <vt:lpstr>NP’s</vt:lpstr>
      <vt:lpstr>NP’s – other changes</vt:lpstr>
      <vt:lpstr>NP’s – Other continued</vt:lpstr>
      <vt:lpstr>Benefits</vt:lpstr>
      <vt:lpstr>PTO</vt:lpstr>
      <vt:lpstr>PSM</vt:lpstr>
      <vt:lpstr>Staffing</vt:lpstr>
      <vt:lpstr>Staffing continued</vt:lpstr>
      <vt:lpstr>Staffing levels guidelines grid</vt:lpstr>
      <vt:lpstr>Transfer/Promotion</vt:lpstr>
      <vt:lpstr>Committees</vt:lpstr>
      <vt:lpstr>Documentation- MiChart</vt:lpstr>
      <vt:lpstr>PTO Donation Program</vt:lpstr>
      <vt:lpstr>Tuition Support Program </vt:lpstr>
      <vt:lpstr>Professional Development</vt:lpstr>
      <vt:lpstr>Professional Development Funds</vt:lpstr>
      <vt:lpstr>Professional Development Business Time</vt:lpstr>
      <vt:lpstr>National and/or Board certifications</vt:lpstr>
      <vt:lpstr>Variable Activity</vt:lpstr>
      <vt:lpstr>Variable Activity continued</vt:lpstr>
      <vt:lpstr>Variable Activity continued</vt:lpstr>
      <vt:lpstr>Overtime</vt:lpstr>
      <vt:lpstr>Overtime Penalty</vt:lpstr>
      <vt:lpstr>Mandatory Overtime</vt:lpstr>
      <vt:lpstr>Overtime pay</vt:lpstr>
      <vt:lpstr>Overtime limits</vt:lpstr>
      <vt:lpstr>Overtime miscellaneous</vt:lpstr>
      <vt:lpstr>ATO</vt:lpstr>
      <vt:lpstr>Per Diem changes</vt:lpstr>
      <vt:lpstr>Level F and Mastery Plus</vt:lpstr>
      <vt:lpstr>MOU: For-Cause Testing</vt:lpstr>
      <vt:lpstr>LTD and Return to Work</vt:lpstr>
      <vt:lpstr>Technology and Bulletin Boards</vt:lpstr>
      <vt:lpstr>Workplace Safety</vt:lpstr>
      <vt:lpstr>Chemical Exposure</vt:lpstr>
      <vt:lpstr>Sexual Harassment-new language</vt:lpstr>
      <vt:lpstr>Sexual Harassment continued</vt:lpstr>
      <vt:lpstr>Health and Wellness resources</vt:lpstr>
      <vt:lpstr>Neutrality Statement</vt:lpstr>
      <vt:lpstr>Parking</vt:lpstr>
      <vt:lpstr>Concierge Care</vt:lpstr>
      <vt:lpstr>Miscellaneous</vt:lpstr>
      <vt:lpstr>Miscellaneous</vt:lpstr>
    </vt:vector>
  </TitlesOfParts>
  <Company>University of Michigan Health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2018 Nursing Contract  Tentative Agreement  Summary</dc:title>
  <dc:creator>Pelham, Lori</dc:creator>
  <cp:lastModifiedBy>Dunnuck, Kathy</cp:lastModifiedBy>
  <cp:revision>94</cp:revision>
  <cp:lastPrinted>2018-10-01T17:22:23Z</cp:lastPrinted>
  <dcterms:created xsi:type="dcterms:W3CDTF">2018-09-30T15:56:27Z</dcterms:created>
  <dcterms:modified xsi:type="dcterms:W3CDTF">2018-12-21T19:59:47Z</dcterms:modified>
</cp:coreProperties>
</file>