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2" r:id="rId1"/>
  </p:sldMasterIdLst>
  <p:sldIdLst>
    <p:sldId id="256" r:id="rId2"/>
    <p:sldId id="262" r:id="rId3"/>
    <p:sldId id="257" r:id="rId4"/>
    <p:sldId id="258" r:id="rId5"/>
    <p:sldId id="259" r:id="rId6"/>
    <p:sldId id="260" r:id="rId7"/>
    <p:sldId id="261" r:id="rId8"/>
    <p:sldId id="264" r:id="rId9"/>
    <p:sldId id="267" r:id="rId10"/>
    <p:sldId id="270" r:id="rId11"/>
    <p:sldId id="263" r:id="rId12"/>
    <p:sldId id="269" r:id="rId13"/>
    <p:sldId id="265" r:id="rId14"/>
    <p:sldId id="268" r:id="rId15"/>
    <p:sldId id="272" r:id="rId16"/>
    <p:sldId id="271" r:id="rId17"/>
    <p:sldId id="266"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B95FEB5-A4A4-4055-9BED-B317571D374D}" v="1" dt="2023-08-29T19:37:50.7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unnuck, Kathy" userId="f1f61998-5e8f-43e5-aa6a-442533b72501" providerId="ADAL" clId="{EB95FEB5-A4A4-4055-9BED-B317571D374D}"/>
    <pc:docChg chg="modSld">
      <pc:chgData name="Dunnuck, Kathy" userId="f1f61998-5e8f-43e5-aa6a-442533b72501" providerId="ADAL" clId="{EB95FEB5-A4A4-4055-9BED-B317571D374D}" dt="2023-08-29T19:38:08.534" v="6" actId="1076"/>
      <pc:docMkLst>
        <pc:docMk/>
      </pc:docMkLst>
      <pc:sldChg chg="addSp modSp mod">
        <pc:chgData name="Dunnuck, Kathy" userId="f1f61998-5e8f-43e5-aa6a-442533b72501" providerId="ADAL" clId="{EB95FEB5-A4A4-4055-9BED-B317571D374D}" dt="2023-08-29T19:38:08.534" v="6" actId="1076"/>
        <pc:sldMkLst>
          <pc:docMk/>
          <pc:sldMk cId="1007011925" sldId="256"/>
        </pc:sldMkLst>
        <pc:spChg chg="add mod">
          <ac:chgData name="Dunnuck, Kathy" userId="f1f61998-5e8f-43e5-aa6a-442533b72501" providerId="ADAL" clId="{EB95FEB5-A4A4-4055-9BED-B317571D374D}" dt="2023-08-29T19:38:08.534" v="6" actId="1076"/>
          <ac:spMkLst>
            <pc:docMk/>
            <pc:sldMk cId="1007011925" sldId="256"/>
            <ac:spMk id="5" creationId="{10927A1B-742B-1E1C-D2E6-7ACF963F3014}"/>
          </ac:spMkLst>
        </pc:spChg>
      </pc:sldChg>
    </pc:docChg>
  </pc:docChgLst>
</pc:chgInfo>
</file>

<file path=ppt/diagrams/_rels/data1.xml.rels><?xml version="1.0" encoding="UTF-8" standalone="yes"?>
<Relationships xmlns="http://schemas.openxmlformats.org/package/2006/relationships"><Relationship Id="rId1" Type="http://schemas.openxmlformats.org/officeDocument/2006/relationships/hyperlink" Target="https://www.mna-umpnc.org/reps" TargetMode="External"/></Relationships>
</file>

<file path=ppt/diagrams/_rels/drawing1.xml.rels><?xml version="1.0" encoding="UTF-8" standalone="yes"?>
<Relationships xmlns="http://schemas.openxmlformats.org/package/2006/relationships"><Relationship Id="rId1" Type="http://schemas.openxmlformats.org/officeDocument/2006/relationships/hyperlink" Target="https://www.mna-umpnc.org/reps" TargetMode="Externa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D8DAE5F-33AC-4E66-BCF0-7EB9C81D06C6}"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endParaRPr lang="en-US"/>
        </a:p>
      </dgm:t>
    </dgm:pt>
    <dgm:pt modelId="{10D79A93-D75A-44E7-B900-ABA8EE8F67AF}">
      <dgm:prSet/>
      <dgm:spPr/>
      <dgm:t>
        <a:bodyPr/>
        <a:lstStyle/>
        <a:p>
          <a:r>
            <a:rPr lang="en-US"/>
            <a:t>Questions???????????????</a:t>
          </a:r>
        </a:p>
      </dgm:t>
    </dgm:pt>
    <dgm:pt modelId="{1FCA46AE-B4B4-4546-B50A-2407F355263F}" type="parTrans" cxnId="{36F30461-0644-46D5-85BD-04DED077EF0B}">
      <dgm:prSet/>
      <dgm:spPr/>
      <dgm:t>
        <a:bodyPr/>
        <a:lstStyle/>
        <a:p>
          <a:endParaRPr lang="en-US"/>
        </a:p>
      </dgm:t>
    </dgm:pt>
    <dgm:pt modelId="{1C1C58D2-9DCF-4534-B6A7-BF4517EB8A0E}" type="sibTrans" cxnId="{36F30461-0644-46D5-85BD-04DED077EF0B}">
      <dgm:prSet/>
      <dgm:spPr/>
      <dgm:t>
        <a:bodyPr/>
        <a:lstStyle/>
        <a:p>
          <a:endParaRPr lang="en-US"/>
        </a:p>
      </dgm:t>
    </dgm:pt>
    <dgm:pt modelId="{BA5EE667-4DAF-4D7E-98EB-F3E11C561CAC}">
      <dgm:prSet/>
      <dgm:spPr/>
      <dgm:t>
        <a:bodyPr/>
        <a:lstStyle/>
        <a:p>
          <a:r>
            <a:rPr lang="en-US" dirty="0"/>
            <a:t>UMPNC Phone is on 24/7 if you have any questions feel free to call: </a:t>
          </a:r>
        </a:p>
      </dgm:t>
    </dgm:pt>
    <dgm:pt modelId="{8100B8D1-31A1-4605-9646-591083D54E7A}" type="parTrans" cxnId="{3C106606-2138-4158-8C93-4BD502BC6804}">
      <dgm:prSet/>
      <dgm:spPr/>
      <dgm:t>
        <a:bodyPr/>
        <a:lstStyle/>
        <a:p>
          <a:endParaRPr lang="en-US"/>
        </a:p>
      </dgm:t>
    </dgm:pt>
    <dgm:pt modelId="{3750A18F-2566-465E-A87A-3D784312C2FB}" type="sibTrans" cxnId="{3C106606-2138-4158-8C93-4BD502BC6804}">
      <dgm:prSet/>
      <dgm:spPr/>
      <dgm:t>
        <a:bodyPr/>
        <a:lstStyle/>
        <a:p>
          <a:endParaRPr lang="en-US"/>
        </a:p>
      </dgm:t>
    </dgm:pt>
    <dgm:pt modelId="{65FED8A7-0942-4FE3-B0B7-A84D0688CC51}">
      <dgm:prSet/>
      <dgm:spPr/>
      <dgm:t>
        <a:bodyPr/>
        <a:lstStyle/>
        <a:p>
          <a:r>
            <a:rPr lang="en-US" dirty="0"/>
            <a:t>Ph: 734-369-0260 </a:t>
          </a:r>
        </a:p>
      </dgm:t>
    </dgm:pt>
    <dgm:pt modelId="{3B4EBB8D-73DE-4F45-BE6F-C95CFC171604}" type="parTrans" cxnId="{1DB19060-3DAC-4DB7-A053-2B70AE9F5E84}">
      <dgm:prSet/>
      <dgm:spPr/>
      <dgm:t>
        <a:bodyPr/>
        <a:lstStyle/>
        <a:p>
          <a:endParaRPr lang="en-US"/>
        </a:p>
      </dgm:t>
    </dgm:pt>
    <dgm:pt modelId="{0BD48A9F-F7CF-4955-B02D-68E78C6BEF03}" type="sibTrans" cxnId="{1DB19060-3DAC-4DB7-A053-2B70AE9F5E84}">
      <dgm:prSet/>
      <dgm:spPr/>
      <dgm:t>
        <a:bodyPr/>
        <a:lstStyle/>
        <a:p>
          <a:endParaRPr lang="en-US"/>
        </a:p>
      </dgm:t>
    </dgm:pt>
    <dgm:pt modelId="{31F06A2F-28EE-4FC3-AC2D-1AAA87D16AD0}">
      <dgm:prSet/>
      <dgm:spPr>
        <a:solidFill>
          <a:srgbClr val="0070C0"/>
        </a:solidFill>
      </dgm:spPr>
      <dgm:t>
        <a:bodyPr/>
        <a:lstStyle/>
        <a:p>
          <a:r>
            <a:rPr lang="en-US" dirty="0">
              <a:hlinkClick xmlns:r="http://schemas.openxmlformats.org/officeDocument/2006/relationships" r:id="rId1"/>
            </a:rPr>
            <a:t>https://www.mna-umpnc.org/reps</a:t>
          </a:r>
          <a:endParaRPr lang="en-US" dirty="0"/>
        </a:p>
        <a:p>
          <a:endParaRPr lang="en-US" dirty="0"/>
        </a:p>
      </dgm:t>
    </dgm:pt>
    <dgm:pt modelId="{43F5BAD0-9749-4333-BD8F-15844D42AC6C}" type="parTrans" cxnId="{29A7096E-558F-4194-A491-E52000554886}">
      <dgm:prSet/>
      <dgm:spPr/>
      <dgm:t>
        <a:bodyPr/>
        <a:lstStyle/>
        <a:p>
          <a:endParaRPr lang="en-US"/>
        </a:p>
      </dgm:t>
    </dgm:pt>
    <dgm:pt modelId="{C292A752-C4A6-4A38-92E9-EC38CB032549}" type="sibTrans" cxnId="{29A7096E-558F-4194-A491-E52000554886}">
      <dgm:prSet/>
      <dgm:spPr/>
      <dgm:t>
        <a:bodyPr/>
        <a:lstStyle/>
        <a:p>
          <a:endParaRPr lang="en-US"/>
        </a:p>
      </dgm:t>
    </dgm:pt>
    <dgm:pt modelId="{357BA4AD-2118-448D-8C84-17329D889DAA}" type="pres">
      <dgm:prSet presAssocID="{9D8DAE5F-33AC-4E66-BCF0-7EB9C81D06C6}" presName="outerComposite" presStyleCnt="0">
        <dgm:presLayoutVars>
          <dgm:chMax val="5"/>
          <dgm:dir/>
          <dgm:resizeHandles val="exact"/>
        </dgm:presLayoutVars>
      </dgm:prSet>
      <dgm:spPr/>
    </dgm:pt>
    <dgm:pt modelId="{92D6DA93-ED0F-472B-B6F7-0F5AA94E47DE}" type="pres">
      <dgm:prSet presAssocID="{9D8DAE5F-33AC-4E66-BCF0-7EB9C81D06C6}" presName="dummyMaxCanvas" presStyleCnt="0">
        <dgm:presLayoutVars/>
      </dgm:prSet>
      <dgm:spPr/>
    </dgm:pt>
    <dgm:pt modelId="{ABDA5A72-26F9-4695-86C9-D4B83D439453}" type="pres">
      <dgm:prSet presAssocID="{9D8DAE5F-33AC-4E66-BCF0-7EB9C81D06C6}" presName="FourNodes_1" presStyleLbl="node1" presStyleIdx="0" presStyleCnt="4">
        <dgm:presLayoutVars>
          <dgm:bulletEnabled val="1"/>
        </dgm:presLayoutVars>
      </dgm:prSet>
      <dgm:spPr/>
    </dgm:pt>
    <dgm:pt modelId="{DC8F84CB-AE5B-4116-887C-C6309E34BC5F}" type="pres">
      <dgm:prSet presAssocID="{9D8DAE5F-33AC-4E66-BCF0-7EB9C81D06C6}" presName="FourNodes_2" presStyleLbl="node1" presStyleIdx="1" presStyleCnt="4">
        <dgm:presLayoutVars>
          <dgm:bulletEnabled val="1"/>
        </dgm:presLayoutVars>
      </dgm:prSet>
      <dgm:spPr/>
    </dgm:pt>
    <dgm:pt modelId="{5A5CDB6E-22AB-411A-BD9E-C150BED1978B}" type="pres">
      <dgm:prSet presAssocID="{9D8DAE5F-33AC-4E66-BCF0-7EB9C81D06C6}" presName="FourNodes_3" presStyleLbl="node1" presStyleIdx="2" presStyleCnt="4">
        <dgm:presLayoutVars>
          <dgm:bulletEnabled val="1"/>
        </dgm:presLayoutVars>
      </dgm:prSet>
      <dgm:spPr/>
    </dgm:pt>
    <dgm:pt modelId="{E8BC4C32-C563-4FAF-8B13-A611393EED02}" type="pres">
      <dgm:prSet presAssocID="{9D8DAE5F-33AC-4E66-BCF0-7EB9C81D06C6}" presName="FourNodes_4" presStyleLbl="node1" presStyleIdx="3" presStyleCnt="4">
        <dgm:presLayoutVars>
          <dgm:bulletEnabled val="1"/>
        </dgm:presLayoutVars>
      </dgm:prSet>
      <dgm:spPr/>
    </dgm:pt>
    <dgm:pt modelId="{5933E96F-FC1E-4852-AA75-6BEB87B770BA}" type="pres">
      <dgm:prSet presAssocID="{9D8DAE5F-33AC-4E66-BCF0-7EB9C81D06C6}" presName="FourConn_1-2" presStyleLbl="fgAccFollowNode1" presStyleIdx="0" presStyleCnt="3">
        <dgm:presLayoutVars>
          <dgm:bulletEnabled val="1"/>
        </dgm:presLayoutVars>
      </dgm:prSet>
      <dgm:spPr/>
    </dgm:pt>
    <dgm:pt modelId="{CE74F62C-73AB-4EC3-BECC-9D3AEF563EF6}" type="pres">
      <dgm:prSet presAssocID="{9D8DAE5F-33AC-4E66-BCF0-7EB9C81D06C6}" presName="FourConn_2-3" presStyleLbl="fgAccFollowNode1" presStyleIdx="1" presStyleCnt="3">
        <dgm:presLayoutVars>
          <dgm:bulletEnabled val="1"/>
        </dgm:presLayoutVars>
      </dgm:prSet>
      <dgm:spPr/>
    </dgm:pt>
    <dgm:pt modelId="{94538B8C-FD88-4720-97AD-8811E61CDAB9}" type="pres">
      <dgm:prSet presAssocID="{9D8DAE5F-33AC-4E66-BCF0-7EB9C81D06C6}" presName="FourConn_3-4" presStyleLbl="fgAccFollowNode1" presStyleIdx="2" presStyleCnt="3">
        <dgm:presLayoutVars>
          <dgm:bulletEnabled val="1"/>
        </dgm:presLayoutVars>
      </dgm:prSet>
      <dgm:spPr/>
    </dgm:pt>
    <dgm:pt modelId="{D312B490-00C1-42FD-980C-5C7E6D77FD3F}" type="pres">
      <dgm:prSet presAssocID="{9D8DAE5F-33AC-4E66-BCF0-7EB9C81D06C6}" presName="FourNodes_1_text" presStyleLbl="node1" presStyleIdx="3" presStyleCnt="4">
        <dgm:presLayoutVars>
          <dgm:bulletEnabled val="1"/>
        </dgm:presLayoutVars>
      </dgm:prSet>
      <dgm:spPr/>
    </dgm:pt>
    <dgm:pt modelId="{066EA9FE-48E2-4CEE-87CB-0C337B3A3FD0}" type="pres">
      <dgm:prSet presAssocID="{9D8DAE5F-33AC-4E66-BCF0-7EB9C81D06C6}" presName="FourNodes_2_text" presStyleLbl="node1" presStyleIdx="3" presStyleCnt="4">
        <dgm:presLayoutVars>
          <dgm:bulletEnabled val="1"/>
        </dgm:presLayoutVars>
      </dgm:prSet>
      <dgm:spPr/>
    </dgm:pt>
    <dgm:pt modelId="{19FAB612-029A-4CE5-B839-09DBB3EC744E}" type="pres">
      <dgm:prSet presAssocID="{9D8DAE5F-33AC-4E66-BCF0-7EB9C81D06C6}" presName="FourNodes_3_text" presStyleLbl="node1" presStyleIdx="3" presStyleCnt="4">
        <dgm:presLayoutVars>
          <dgm:bulletEnabled val="1"/>
        </dgm:presLayoutVars>
      </dgm:prSet>
      <dgm:spPr/>
    </dgm:pt>
    <dgm:pt modelId="{9F4B9A70-09CA-4D07-8615-7DA4F32DE007}" type="pres">
      <dgm:prSet presAssocID="{9D8DAE5F-33AC-4E66-BCF0-7EB9C81D06C6}" presName="FourNodes_4_text" presStyleLbl="node1" presStyleIdx="3" presStyleCnt="4">
        <dgm:presLayoutVars>
          <dgm:bulletEnabled val="1"/>
        </dgm:presLayoutVars>
      </dgm:prSet>
      <dgm:spPr/>
    </dgm:pt>
  </dgm:ptLst>
  <dgm:cxnLst>
    <dgm:cxn modelId="{3C106606-2138-4158-8C93-4BD502BC6804}" srcId="{9D8DAE5F-33AC-4E66-BCF0-7EB9C81D06C6}" destId="{BA5EE667-4DAF-4D7E-98EB-F3E11C561CAC}" srcOrd="1" destOrd="0" parTransId="{8100B8D1-31A1-4605-9646-591083D54E7A}" sibTransId="{3750A18F-2566-465E-A87A-3D784312C2FB}"/>
    <dgm:cxn modelId="{18077A0F-D24B-495D-BC54-1512A675D409}" type="presOf" srcId="{BA5EE667-4DAF-4D7E-98EB-F3E11C561CAC}" destId="{066EA9FE-48E2-4CEE-87CB-0C337B3A3FD0}" srcOrd="1" destOrd="0" presId="urn:microsoft.com/office/officeart/2005/8/layout/vProcess5"/>
    <dgm:cxn modelId="{E93FA310-DAFB-4A16-8D7E-C52C99638C03}" type="presOf" srcId="{3750A18F-2566-465E-A87A-3D784312C2FB}" destId="{CE74F62C-73AB-4EC3-BECC-9D3AEF563EF6}" srcOrd="0" destOrd="0" presId="urn:microsoft.com/office/officeart/2005/8/layout/vProcess5"/>
    <dgm:cxn modelId="{56D6A030-7477-468A-92E7-EB53C373D343}" type="presOf" srcId="{65FED8A7-0942-4FE3-B0B7-A84D0688CC51}" destId="{19FAB612-029A-4CE5-B839-09DBB3EC744E}" srcOrd="1" destOrd="0" presId="urn:microsoft.com/office/officeart/2005/8/layout/vProcess5"/>
    <dgm:cxn modelId="{E0046B39-6543-4500-A7F0-6EEF920F8A83}" type="presOf" srcId="{1C1C58D2-9DCF-4534-B6A7-BF4517EB8A0E}" destId="{5933E96F-FC1E-4852-AA75-6BEB87B770BA}" srcOrd="0" destOrd="0" presId="urn:microsoft.com/office/officeart/2005/8/layout/vProcess5"/>
    <dgm:cxn modelId="{1DB19060-3DAC-4DB7-A053-2B70AE9F5E84}" srcId="{9D8DAE5F-33AC-4E66-BCF0-7EB9C81D06C6}" destId="{65FED8A7-0942-4FE3-B0B7-A84D0688CC51}" srcOrd="2" destOrd="0" parTransId="{3B4EBB8D-73DE-4F45-BE6F-C95CFC171604}" sibTransId="{0BD48A9F-F7CF-4955-B02D-68E78C6BEF03}"/>
    <dgm:cxn modelId="{36F30461-0644-46D5-85BD-04DED077EF0B}" srcId="{9D8DAE5F-33AC-4E66-BCF0-7EB9C81D06C6}" destId="{10D79A93-D75A-44E7-B900-ABA8EE8F67AF}" srcOrd="0" destOrd="0" parTransId="{1FCA46AE-B4B4-4546-B50A-2407F355263F}" sibTransId="{1C1C58D2-9DCF-4534-B6A7-BF4517EB8A0E}"/>
    <dgm:cxn modelId="{C809AA42-DF01-47C2-82A3-753756FB00DC}" type="presOf" srcId="{9D8DAE5F-33AC-4E66-BCF0-7EB9C81D06C6}" destId="{357BA4AD-2118-448D-8C84-17329D889DAA}" srcOrd="0" destOrd="0" presId="urn:microsoft.com/office/officeart/2005/8/layout/vProcess5"/>
    <dgm:cxn modelId="{29A7096E-558F-4194-A491-E52000554886}" srcId="{9D8DAE5F-33AC-4E66-BCF0-7EB9C81D06C6}" destId="{31F06A2F-28EE-4FC3-AC2D-1AAA87D16AD0}" srcOrd="3" destOrd="0" parTransId="{43F5BAD0-9749-4333-BD8F-15844D42AC6C}" sibTransId="{C292A752-C4A6-4A38-92E9-EC38CB032549}"/>
    <dgm:cxn modelId="{44502F75-56FA-4EB7-AC8B-BC6660EF224D}" type="presOf" srcId="{BA5EE667-4DAF-4D7E-98EB-F3E11C561CAC}" destId="{DC8F84CB-AE5B-4116-887C-C6309E34BC5F}" srcOrd="0" destOrd="0" presId="urn:microsoft.com/office/officeart/2005/8/layout/vProcess5"/>
    <dgm:cxn modelId="{760B5D78-BD95-43AB-967B-C5656E4F22DF}" type="presOf" srcId="{10D79A93-D75A-44E7-B900-ABA8EE8F67AF}" destId="{D312B490-00C1-42FD-980C-5C7E6D77FD3F}" srcOrd="1" destOrd="0" presId="urn:microsoft.com/office/officeart/2005/8/layout/vProcess5"/>
    <dgm:cxn modelId="{5FD677B0-1827-4E2A-B448-0BCD31B8B6FA}" type="presOf" srcId="{65FED8A7-0942-4FE3-B0B7-A84D0688CC51}" destId="{5A5CDB6E-22AB-411A-BD9E-C150BED1978B}" srcOrd="0" destOrd="0" presId="urn:microsoft.com/office/officeart/2005/8/layout/vProcess5"/>
    <dgm:cxn modelId="{C3EC42B2-4CA4-49CC-BBD5-C72501274F93}" type="presOf" srcId="{31F06A2F-28EE-4FC3-AC2D-1AAA87D16AD0}" destId="{9F4B9A70-09CA-4D07-8615-7DA4F32DE007}" srcOrd="1" destOrd="0" presId="urn:microsoft.com/office/officeart/2005/8/layout/vProcess5"/>
    <dgm:cxn modelId="{5E09B2B7-D458-4537-BF26-4FE0A085376B}" type="presOf" srcId="{10D79A93-D75A-44E7-B900-ABA8EE8F67AF}" destId="{ABDA5A72-26F9-4695-86C9-D4B83D439453}" srcOrd="0" destOrd="0" presId="urn:microsoft.com/office/officeart/2005/8/layout/vProcess5"/>
    <dgm:cxn modelId="{3F9754E2-231D-440E-9C4A-BDDF60D1F334}" type="presOf" srcId="{0BD48A9F-F7CF-4955-B02D-68E78C6BEF03}" destId="{94538B8C-FD88-4720-97AD-8811E61CDAB9}" srcOrd="0" destOrd="0" presId="urn:microsoft.com/office/officeart/2005/8/layout/vProcess5"/>
    <dgm:cxn modelId="{9EAE38F5-701C-4E3E-8FE9-FCA5F87C0CB3}" type="presOf" srcId="{31F06A2F-28EE-4FC3-AC2D-1AAA87D16AD0}" destId="{E8BC4C32-C563-4FAF-8B13-A611393EED02}" srcOrd="0" destOrd="0" presId="urn:microsoft.com/office/officeart/2005/8/layout/vProcess5"/>
    <dgm:cxn modelId="{91374DB4-E136-4084-AD2F-AE4DE6D0CB1A}" type="presParOf" srcId="{357BA4AD-2118-448D-8C84-17329D889DAA}" destId="{92D6DA93-ED0F-472B-B6F7-0F5AA94E47DE}" srcOrd="0" destOrd="0" presId="urn:microsoft.com/office/officeart/2005/8/layout/vProcess5"/>
    <dgm:cxn modelId="{3F3499DF-5734-4E50-A840-0BBD5ADD50C1}" type="presParOf" srcId="{357BA4AD-2118-448D-8C84-17329D889DAA}" destId="{ABDA5A72-26F9-4695-86C9-D4B83D439453}" srcOrd="1" destOrd="0" presId="urn:microsoft.com/office/officeart/2005/8/layout/vProcess5"/>
    <dgm:cxn modelId="{7C5603EF-8585-4B3F-904E-FE8B9E94BF88}" type="presParOf" srcId="{357BA4AD-2118-448D-8C84-17329D889DAA}" destId="{DC8F84CB-AE5B-4116-887C-C6309E34BC5F}" srcOrd="2" destOrd="0" presId="urn:microsoft.com/office/officeart/2005/8/layout/vProcess5"/>
    <dgm:cxn modelId="{859666AF-497C-48E6-B091-2668DA3F4628}" type="presParOf" srcId="{357BA4AD-2118-448D-8C84-17329D889DAA}" destId="{5A5CDB6E-22AB-411A-BD9E-C150BED1978B}" srcOrd="3" destOrd="0" presId="urn:microsoft.com/office/officeart/2005/8/layout/vProcess5"/>
    <dgm:cxn modelId="{E5CABD44-DEC2-46C1-A328-3E8B3A682D84}" type="presParOf" srcId="{357BA4AD-2118-448D-8C84-17329D889DAA}" destId="{E8BC4C32-C563-4FAF-8B13-A611393EED02}" srcOrd="4" destOrd="0" presId="urn:microsoft.com/office/officeart/2005/8/layout/vProcess5"/>
    <dgm:cxn modelId="{3A952C81-89C2-4152-BF4C-266EAB411141}" type="presParOf" srcId="{357BA4AD-2118-448D-8C84-17329D889DAA}" destId="{5933E96F-FC1E-4852-AA75-6BEB87B770BA}" srcOrd="5" destOrd="0" presId="urn:microsoft.com/office/officeart/2005/8/layout/vProcess5"/>
    <dgm:cxn modelId="{7BF17F48-C384-4BFC-AE8F-4C986E8D6F3F}" type="presParOf" srcId="{357BA4AD-2118-448D-8C84-17329D889DAA}" destId="{CE74F62C-73AB-4EC3-BECC-9D3AEF563EF6}" srcOrd="6" destOrd="0" presId="urn:microsoft.com/office/officeart/2005/8/layout/vProcess5"/>
    <dgm:cxn modelId="{84F167DC-783C-4EAB-8CFF-D585E32A8ED9}" type="presParOf" srcId="{357BA4AD-2118-448D-8C84-17329D889DAA}" destId="{94538B8C-FD88-4720-97AD-8811E61CDAB9}" srcOrd="7" destOrd="0" presId="urn:microsoft.com/office/officeart/2005/8/layout/vProcess5"/>
    <dgm:cxn modelId="{95AC4340-D8B9-4871-B237-A934A4942F8A}" type="presParOf" srcId="{357BA4AD-2118-448D-8C84-17329D889DAA}" destId="{D312B490-00C1-42FD-980C-5C7E6D77FD3F}" srcOrd="8" destOrd="0" presId="urn:microsoft.com/office/officeart/2005/8/layout/vProcess5"/>
    <dgm:cxn modelId="{5332EAB1-1263-4AFF-A757-14ADF1C56E36}" type="presParOf" srcId="{357BA4AD-2118-448D-8C84-17329D889DAA}" destId="{066EA9FE-48E2-4CEE-87CB-0C337B3A3FD0}" srcOrd="9" destOrd="0" presId="urn:microsoft.com/office/officeart/2005/8/layout/vProcess5"/>
    <dgm:cxn modelId="{6CDA089E-929B-4076-BEFF-9B683817B269}" type="presParOf" srcId="{357BA4AD-2118-448D-8C84-17329D889DAA}" destId="{19FAB612-029A-4CE5-B839-09DBB3EC744E}" srcOrd="10" destOrd="0" presId="urn:microsoft.com/office/officeart/2005/8/layout/vProcess5"/>
    <dgm:cxn modelId="{50BEB292-21BC-458B-A850-DBB97A8FD3A0}" type="presParOf" srcId="{357BA4AD-2118-448D-8C84-17329D889DAA}" destId="{9F4B9A70-09CA-4D07-8615-7DA4F32DE007}" srcOrd="11" destOrd="0" presId="urn:microsoft.com/office/officeart/2005/8/layout/vProcess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DA5A72-26F9-4695-86C9-D4B83D439453}">
      <dsp:nvSpPr>
        <dsp:cNvPr id="0" name=""/>
        <dsp:cNvSpPr/>
      </dsp:nvSpPr>
      <dsp:spPr>
        <a:xfrm>
          <a:off x="0" y="0"/>
          <a:ext cx="4217913" cy="871014"/>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Questions???????????????</a:t>
          </a:r>
        </a:p>
      </dsp:txBody>
      <dsp:txXfrm>
        <a:off x="25511" y="25511"/>
        <a:ext cx="3204420" cy="819992"/>
      </dsp:txXfrm>
    </dsp:sp>
    <dsp:sp modelId="{DC8F84CB-AE5B-4116-887C-C6309E34BC5F}">
      <dsp:nvSpPr>
        <dsp:cNvPr id="0" name=""/>
        <dsp:cNvSpPr/>
      </dsp:nvSpPr>
      <dsp:spPr>
        <a:xfrm>
          <a:off x="353250" y="1029381"/>
          <a:ext cx="4217913" cy="871014"/>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UMPNC Phone is on 24/7 if you have any questions feel free to call: </a:t>
          </a:r>
        </a:p>
      </dsp:txBody>
      <dsp:txXfrm>
        <a:off x="378761" y="1054892"/>
        <a:ext cx="3247481" cy="819992"/>
      </dsp:txXfrm>
    </dsp:sp>
    <dsp:sp modelId="{5A5CDB6E-22AB-411A-BD9E-C150BED1978B}">
      <dsp:nvSpPr>
        <dsp:cNvPr id="0" name=""/>
        <dsp:cNvSpPr/>
      </dsp:nvSpPr>
      <dsp:spPr>
        <a:xfrm>
          <a:off x="701228" y="2058762"/>
          <a:ext cx="4217913" cy="871014"/>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Ph: 734-369-0260 </a:t>
          </a:r>
        </a:p>
      </dsp:txBody>
      <dsp:txXfrm>
        <a:off x="726739" y="2084273"/>
        <a:ext cx="3252754" cy="819992"/>
      </dsp:txXfrm>
    </dsp:sp>
    <dsp:sp modelId="{E8BC4C32-C563-4FAF-8B13-A611393EED02}">
      <dsp:nvSpPr>
        <dsp:cNvPr id="0" name=""/>
        <dsp:cNvSpPr/>
      </dsp:nvSpPr>
      <dsp:spPr>
        <a:xfrm>
          <a:off x="1054478" y="3088143"/>
          <a:ext cx="4217913" cy="871014"/>
        </a:xfrm>
        <a:prstGeom prst="roundRect">
          <a:avLst>
            <a:gd name="adj" fmla="val 10000"/>
          </a:avLst>
        </a:prstGeom>
        <a:solidFill>
          <a:srgbClr val="0070C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hlinkClick xmlns:r="http://schemas.openxmlformats.org/officeDocument/2006/relationships" r:id="rId1"/>
            </a:rPr>
            <a:t>https://www.mna-umpnc.org/reps</a:t>
          </a:r>
          <a:endParaRPr lang="en-US" sz="1700" kern="1200" dirty="0"/>
        </a:p>
        <a:p>
          <a:pPr marL="0" lvl="0" indent="0" algn="l" defTabSz="755650">
            <a:lnSpc>
              <a:spcPct val="90000"/>
            </a:lnSpc>
            <a:spcBef>
              <a:spcPct val="0"/>
            </a:spcBef>
            <a:spcAft>
              <a:spcPct val="35000"/>
            </a:spcAft>
            <a:buNone/>
          </a:pPr>
          <a:endParaRPr lang="en-US" sz="1700" kern="1200" dirty="0"/>
        </a:p>
      </dsp:txBody>
      <dsp:txXfrm>
        <a:off x="1079989" y="3113654"/>
        <a:ext cx="3247481" cy="819992"/>
      </dsp:txXfrm>
    </dsp:sp>
    <dsp:sp modelId="{5933E96F-FC1E-4852-AA75-6BEB87B770BA}">
      <dsp:nvSpPr>
        <dsp:cNvPr id="0" name=""/>
        <dsp:cNvSpPr/>
      </dsp:nvSpPr>
      <dsp:spPr>
        <a:xfrm>
          <a:off x="3651754" y="667118"/>
          <a:ext cx="566159" cy="566159"/>
        </a:xfrm>
        <a:prstGeom prst="downArrow">
          <a:avLst>
            <a:gd name="adj1" fmla="val 55000"/>
            <a:gd name="adj2" fmla="val 45000"/>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endParaRPr lang="en-US" sz="2700" kern="1200"/>
        </a:p>
      </dsp:txBody>
      <dsp:txXfrm>
        <a:off x="3779140" y="667118"/>
        <a:ext cx="311387" cy="426035"/>
      </dsp:txXfrm>
    </dsp:sp>
    <dsp:sp modelId="{CE74F62C-73AB-4EC3-BECC-9D3AEF563EF6}">
      <dsp:nvSpPr>
        <dsp:cNvPr id="0" name=""/>
        <dsp:cNvSpPr/>
      </dsp:nvSpPr>
      <dsp:spPr>
        <a:xfrm>
          <a:off x="4005004" y="1696499"/>
          <a:ext cx="566159" cy="566159"/>
        </a:xfrm>
        <a:prstGeom prst="downArrow">
          <a:avLst>
            <a:gd name="adj1" fmla="val 55000"/>
            <a:gd name="adj2" fmla="val 45000"/>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endParaRPr lang="en-US" sz="2700" kern="1200"/>
        </a:p>
      </dsp:txBody>
      <dsp:txXfrm>
        <a:off x="4132390" y="1696499"/>
        <a:ext cx="311387" cy="426035"/>
      </dsp:txXfrm>
    </dsp:sp>
    <dsp:sp modelId="{94538B8C-FD88-4720-97AD-8811E61CDAB9}">
      <dsp:nvSpPr>
        <dsp:cNvPr id="0" name=""/>
        <dsp:cNvSpPr/>
      </dsp:nvSpPr>
      <dsp:spPr>
        <a:xfrm>
          <a:off x="4352982" y="2725880"/>
          <a:ext cx="566159" cy="566159"/>
        </a:xfrm>
        <a:prstGeom prst="downArrow">
          <a:avLst>
            <a:gd name="adj1" fmla="val 55000"/>
            <a:gd name="adj2" fmla="val 45000"/>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endParaRPr lang="en-US" sz="2700" kern="1200"/>
        </a:p>
      </dsp:txBody>
      <dsp:txXfrm>
        <a:off x="4480368" y="2725880"/>
        <a:ext cx="311387" cy="426035"/>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326951E3-958F-4611-B170-D081BA0250F9}" type="datetimeFigureOut">
              <a:rPr lang="en-US" smtClean="0"/>
              <a:t>8/29/2023</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57871EFB-7B9E-4E86-A89E-697E8EBB06F2}"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604943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6951E3-958F-4611-B170-D081BA0250F9}" type="datetimeFigureOut">
              <a:rPr lang="en-US" smtClean="0"/>
              <a:t>8/29/2023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871EFB-7B9E-4E86-A89E-697E8EBB06F2}" type="slidenum">
              <a:rPr lang="en-US" smtClean="0"/>
              <a:t>‹#›</a:t>
            </a:fld>
            <a:endParaRPr lang="en-US"/>
          </a:p>
        </p:txBody>
      </p:sp>
    </p:spTree>
    <p:extLst>
      <p:ext uri="{BB962C8B-B14F-4D97-AF65-F5344CB8AC3E}">
        <p14:creationId xmlns:p14="http://schemas.microsoft.com/office/powerpoint/2010/main" val="2817339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26951E3-958F-4611-B170-D081BA0250F9}" type="datetimeFigureOut">
              <a:rPr lang="en-US" smtClean="0"/>
              <a:t>8/29/2023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871EFB-7B9E-4E86-A89E-697E8EBB06F2}"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74613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26951E3-958F-4611-B170-D081BA0250F9}" type="datetimeFigureOut">
              <a:rPr lang="en-US" smtClean="0"/>
              <a:t>8/29/2023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871EFB-7B9E-4E86-A89E-697E8EBB06F2}" type="slidenum">
              <a:rPr lang="en-US" smtClean="0"/>
              <a:t>‹#›</a:t>
            </a:fld>
            <a:endParaRPr lang="en-US"/>
          </a:p>
        </p:txBody>
      </p:sp>
    </p:spTree>
    <p:extLst>
      <p:ext uri="{BB962C8B-B14F-4D97-AF65-F5344CB8AC3E}">
        <p14:creationId xmlns:p14="http://schemas.microsoft.com/office/powerpoint/2010/main" val="29148270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26951E3-958F-4611-B170-D081BA0250F9}" type="datetimeFigureOut">
              <a:rPr lang="en-US" smtClean="0"/>
              <a:t>8/29/2023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7871EFB-7B9E-4E86-A89E-697E8EBB06F2}"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003684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26951E3-958F-4611-B170-D081BA0250F9}" type="datetimeFigureOut">
              <a:rPr lang="en-US" smtClean="0"/>
              <a:t>8/29/2023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7871EFB-7B9E-4E86-A89E-697E8EBB06F2}"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76507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6951E3-958F-4611-B170-D081BA0250F9}" type="datetimeFigureOut">
              <a:rPr lang="en-US" smtClean="0"/>
              <a:t>8/29/2023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7871EFB-7B9E-4E86-A89E-697E8EBB06F2}" type="slidenum">
              <a:rPr lang="en-US" smtClean="0"/>
              <a:t>‹#›</a:t>
            </a:fld>
            <a:endParaRPr lang="en-US"/>
          </a:p>
        </p:txBody>
      </p:sp>
    </p:spTree>
    <p:extLst>
      <p:ext uri="{BB962C8B-B14F-4D97-AF65-F5344CB8AC3E}">
        <p14:creationId xmlns:p14="http://schemas.microsoft.com/office/powerpoint/2010/main" val="2470144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26951E3-958F-4611-B170-D081BA0250F9}" type="datetimeFigureOut">
              <a:rPr lang="en-US" smtClean="0"/>
              <a:t>8/29/2023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871EFB-7B9E-4E86-A89E-697E8EBB06F2}"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280109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26951E3-958F-4611-B170-D081BA0250F9}" type="datetimeFigureOut">
              <a:rPr lang="en-US" smtClean="0"/>
              <a:t>8/29/2023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871EFB-7B9E-4E86-A89E-697E8EBB06F2}" type="slidenum">
              <a:rPr lang="en-US" smtClean="0"/>
              <a:t>‹#›</a:t>
            </a:fld>
            <a:endParaRPr lang="en-US"/>
          </a:p>
        </p:txBody>
      </p:sp>
    </p:spTree>
    <p:extLst>
      <p:ext uri="{BB962C8B-B14F-4D97-AF65-F5344CB8AC3E}">
        <p14:creationId xmlns:p14="http://schemas.microsoft.com/office/powerpoint/2010/main" val="19296100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26951E3-958F-4611-B170-D081BA0250F9}" type="datetimeFigureOut">
              <a:rPr lang="en-US" smtClean="0"/>
              <a:pPr/>
              <a:t>8/29/2023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871EFB-7B9E-4E86-A89E-697E8EBB06F2}" type="slidenum">
              <a:rPr lang="en-US" smtClean="0"/>
              <a:pPr/>
              <a:t>‹#›</a:t>
            </a:fld>
            <a:endParaRPr lang="en-US" dirty="0"/>
          </a:p>
        </p:txBody>
      </p:sp>
    </p:spTree>
    <p:extLst>
      <p:ext uri="{BB962C8B-B14F-4D97-AF65-F5344CB8AC3E}">
        <p14:creationId xmlns:p14="http://schemas.microsoft.com/office/powerpoint/2010/main" val="6052151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26951E3-958F-4611-B170-D081BA0250F9}" type="datetimeFigureOut">
              <a:rPr lang="en-US" smtClean="0"/>
              <a:pPr/>
              <a:t>8/29/2023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871EFB-7B9E-4E86-A89E-697E8EBB06F2}" type="slidenum">
              <a:rPr lang="en-US" smtClean="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211197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26951E3-958F-4611-B170-D081BA0250F9}" type="datetimeFigureOut">
              <a:rPr lang="en-US" smtClean="0"/>
              <a:pPr/>
              <a:t>8/29/2023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871EFB-7B9E-4E86-A89E-697E8EBB06F2}" type="slidenum">
              <a:rPr lang="en-US" smtClean="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286191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26951E3-958F-4611-B170-D081BA0250F9}" type="datetimeFigureOut">
              <a:rPr lang="en-US" smtClean="0"/>
              <a:pPr/>
              <a:t>8/29/2023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871EFB-7B9E-4E86-A89E-697E8EBB06F2}" type="slidenum">
              <a:rPr lang="en-US" smtClean="0"/>
              <a:pPr/>
              <a:t>‹#›</a:t>
            </a:fld>
            <a:endParaRPr lang="en-US" dirty="0"/>
          </a:p>
        </p:txBody>
      </p:sp>
    </p:spTree>
    <p:extLst>
      <p:ext uri="{BB962C8B-B14F-4D97-AF65-F5344CB8AC3E}">
        <p14:creationId xmlns:p14="http://schemas.microsoft.com/office/powerpoint/2010/main" val="31305674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26951E3-958F-4611-B170-D081BA0250F9}" type="datetimeFigureOut">
              <a:rPr lang="en-US" smtClean="0"/>
              <a:pPr/>
              <a:t>8/29/2023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871EFB-7B9E-4E86-A89E-697E8EBB06F2}" type="slidenum">
              <a:rPr lang="en-US" smtClean="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728375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26951E3-958F-4611-B170-D081BA0250F9}" type="datetimeFigureOut">
              <a:rPr lang="en-US" smtClean="0"/>
              <a:pPr/>
              <a:t>8/29/2023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871EFB-7B9E-4E86-A89E-697E8EBB06F2}" type="slidenum">
              <a:rPr lang="en-US" smtClean="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966482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6951E3-958F-4611-B170-D081BA0250F9}" type="datetimeFigureOut">
              <a:rPr lang="en-US" smtClean="0"/>
              <a:t>8/29/2023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871EFB-7B9E-4E86-A89E-697E8EBB06F2}"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555232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6951E3-958F-4611-B170-D081BA0250F9}" type="datetimeFigureOut">
              <a:rPr lang="en-US" smtClean="0"/>
              <a:t>8/29/2023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871EFB-7B9E-4E86-A89E-697E8EBB06F2}"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269523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26951E3-958F-4611-B170-D081BA0250F9}" type="datetimeFigureOut">
              <a:rPr lang="en-US" smtClean="0"/>
              <a:pPr/>
              <a:t>8/29/2023</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7871EFB-7B9E-4E86-A89E-697E8EBB06F2}" type="slidenum">
              <a:rPr lang="en-US" smtClean="0"/>
              <a:pPr/>
              <a:t>‹#›</a:t>
            </a:fld>
            <a:endParaRPr lang="en-US" dirty="0"/>
          </a:p>
        </p:txBody>
      </p:sp>
    </p:spTree>
    <p:extLst>
      <p:ext uri="{BB962C8B-B14F-4D97-AF65-F5344CB8AC3E}">
        <p14:creationId xmlns:p14="http://schemas.microsoft.com/office/powerpoint/2010/main" val="1677588855"/>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 id="2147483766" r:id="rId14"/>
    <p:sldLayoutId id="2147483767" r:id="rId15"/>
    <p:sldLayoutId id="2147483768" r:id="rId16"/>
    <p:sldLayoutId id="214748376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flickr.com/photos/27340884@N07/2551640052/" TargetMode="External"/><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hyperlink" Target="mailto:UMPNCworkload@minurses.org" TargetMode="Externa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hyperlink" Target="https://www.med.umich.edu/NURSING/jit/forms.html" TargetMode="External"/><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hyperlink" Target="https://www.pngall.com/rule-png/download/65810" TargetMode="External"/><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www.mna-umpnc.org/aprn-ado" TargetMode="Externa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hyperlink" Target="https://www.cato.org/cato-journal/fall-2021/limits-democracy" TargetMode="External"/><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cato.org/cato-journal/fall-2021/limits-democracy" TargetMode="External"/><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maxpixel.net/Attention-Exclamation-Point-Road-Sign-Important-1702878" TargetMode="External"/><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3.png"/><Relationship Id="rId7" Type="http://schemas.openxmlformats.org/officeDocument/2006/relationships/diagramLayout" Target="../diagrams/layout1.xml"/><Relationship Id="rId2" Type="http://schemas.openxmlformats.org/officeDocument/2006/relationships/image" Target="../media/image2.jpeg"/><Relationship Id="rId1" Type="http://schemas.openxmlformats.org/officeDocument/2006/relationships/slideLayout" Target="../slideLayouts/slideLayout9.xml"/><Relationship Id="rId6" Type="http://schemas.openxmlformats.org/officeDocument/2006/relationships/diagramData" Target="../diagrams/data1.xml"/><Relationship Id="rId11" Type="http://schemas.openxmlformats.org/officeDocument/2006/relationships/image" Target="../media/image19.jpg"/><Relationship Id="rId5" Type="http://schemas.openxmlformats.org/officeDocument/2006/relationships/image" Target="../media/image18.png"/><Relationship Id="rId10" Type="http://schemas.microsoft.com/office/2007/relationships/diagramDrawing" Target="../diagrams/drawing1.xml"/><Relationship Id="rId4" Type="http://schemas.openxmlformats.org/officeDocument/2006/relationships/image" Target="../media/image4.png"/><Relationship Id="rId9" Type="http://schemas.openxmlformats.org/officeDocument/2006/relationships/diagramColors" Target="../diagrams/colors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Picture 3" descr="Triangular abstract background">
            <a:extLst>
              <a:ext uri="{FF2B5EF4-FFF2-40B4-BE49-F238E27FC236}">
                <a16:creationId xmlns:a16="http://schemas.microsoft.com/office/drawing/2014/main" id="{A35FDE1B-0752-0B77-FCAD-1181A19BD9C0}"/>
              </a:ext>
            </a:extLst>
          </p:cNvPr>
          <p:cNvPicPr>
            <a:picLocks noChangeAspect="1"/>
          </p:cNvPicPr>
          <p:nvPr/>
        </p:nvPicPr>
        <p:blipFill rotWithShape="1">
          <a:blip r:embed="rId2">
            <a:alphaModFix amt="60000"/>
          </a:blip>
          <a:srcRect t="15760" r="-2" b="-2"/>
          <a:stretch/>
        </p:blipFill>
        <p:spPr>
          <a:xfrm>
            <a:off x="-4199" y="9437"/>
            <a:ext cx="12196199" cy="6857990"/>
          </a:xfrm>
          <a:prstGeom prst="rect">
            <a:avLst/>
          </a:prstGeom>
        </p:spPr>
      </p:pic>
      <p:sp>
        <p:nvSpPr>
          <p:cNvPr id="2" name="Title 1">
            <a:extLst>
              <a:ext uri="{FF2B5EF4-FFF2-40B4-BE49-F238E27FC236}">
                <a16:creationId xmlns:a16="http://schemas.microsoft.com/office/drawing/2014/main" id="{F0FDCECE-20E0-462A-EB41-DCC80D493E22}"/>
              </a:ext>
            </a:extLst>
          </p:cNvPr>
          <p:cNvSpPr>
            <a:spLocks noGrp="1"/>
          </p:cNvSpPr>
          <p:nvPr>
            <p:ph type="ctrTitle"/>
          </p:nvPr>
        </p:nvSpPr>
        <p:spPr>
          <a:xfrm>
            <a:off x="2661849" y="1921623"/>
            <a:ext cx="6868301" cy="1750731"/>
          </a:xfrm>
        </p:spPr>
        <p:txBody>
          <a:bodyPr anchor="b">
            <a:normAutofit/>
          </a:bodyPr>
          <a:lstStyle/>
          <a:p>
            <a:pPr algn="ctr"/>
            <a:r>
              <a:rPr lang="en-US" dirty="0">
                <a:solidFill>
                  <a:schemeClr val="tx1"/>
                </a:solidFill>
              </a:rPr>
              <a:t>APRN Workload Training</a:t>
            </a:r>
          </a:p>
        </p:txBody>
      </p:sp>
      <p:sp>
        <p:nvSpPr>
          <p:cNvPr id="3" name="Subtitle 2">
            <a:extLst>
              <a:ext uri="{FF2B5EF4-FFF2-40B4-BE49-F238E27FC236}">
                <a16:creationId xmlns:a16="http://schemas.microsoft.com/office/drawing/2014/main" id="{6C980399-50A5-DCE6-B182-2EFFEAA8DA31}"/>
              </a:ext>
            </a:extLst>
          </p:cNvPr>
          <p:cNvSpPr>
            <a:spLocks noGrp="1"/>
          </p:cNvSpPr>
          <p:nvPr>
            <p:ph type="subTitle" idx="1"/>
          </p:nvPr>
        </p:nvSpPr>
        <p:spPr>
          <a:xfrm>
            <a:off x="4363655" y="3918281"/>
            <a:ext cx="3295006" cy="847166"/>
          </a:xfrm>
        </p:spPr>
        <p:txBody>
          <a:bodyPr>
            <a:normAutofit fontScale="92500" lnSpcReduction="20000"/>
          </a:bodyPr>
          <a:lstStyle/>
          <a:p>
            <a:pPr algn="ctr"/>
            <a:r>
              <a:rPr lang="en-US" dirty="0"/>
              <a:t>Created/Revised by Jim DelVero &amp; Shawn Tipton-Hendershot WAC Comittie Members</a:t>
            </a:r>
          </a:p>
        </p:txBody>
      </p:sp>
      <p:sp>
        <p:nvSpPr>
          <p:cNvPr id="5" name="TextBox 4">
            <a:extLst>
              <a:ext uri="{FF2B5EF4-FFF2-40B4-BE49-F238E27FC236}">
                <a16:creationId xmlns:a16="http://schemas.microsoft.com/office/drawing/2014/main" id="{10927A1B-742B-1E1C-D2E6-7ACF963F3014}"/>
              </a:ext>
            </a:extLst>
          </p:cNvPr>
          <p:cNvSpPr txBox="1"/>
          <p:nvPr/>
        </p:nvSpPr>
        <p:spPr>
          <a:xfrm>
            <a:off x="2162688" y="6489577"/>
            <a:ext cx="7696940" cy="215444"/>
          </a:xfrm>
          <a:prstGeom prst="rect">
            <a:avLst/>
          </a:prstGeom>
          <a:noFill/>
        </p:spPr>
        <p:txBody>
          <a:bodyPr wrap="square" rtlCol="0">
            <a:spAutoFit/>
          </a:bodyPr>
          <a:lstStyle/>
          <a:p>
            <a:pPr algn="ctr"/>
            <a:r>
              <a:rPr lang="en-US" sz="800" dirty="0"/>
              <a:t>Audience: Nursing at Michigan | Contact: L. Pelham | Reviewed: August 2023</a:t>
            </a:r>
          </a:p>
        </p:txBody>
      </p:sp>
    </p:spTree>
    <p:extLst>
      <p:ext uri="{BB962C8B-B14F-4D97-AF65-F5344CB8AC3E}">
        <p14:creationId xmlns:p14="http://schemas.microsoft.com/office/powerpoint/2010/main" val="10070119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36A426A-0056-78D8-3E71-9C7A4E691B92}"/>
              </a:ext>
            </a:extLst>
          </p:cNvPr>
          <p:cNvSpPr txBox="1"/>
          <p:nvPr/>
        </p:nvSpPr>
        <p:spPr>
          <a:xfrm>
            <a:off x="5516732" y="2130705"/>
            <a:ext cx="6117996" cy="2862322"/>
          </a:xfrm>
          <a:prstGeom prst="rect">
            <a:avLst/>
          </a:prstGeom>
          <a:noFill/>
        </p:spPr>
        <p:txBody>
          <a:bodyPr wrap="square">
            <a:spAutoFit/>
          </a:bodyPr>
          <a:lstStyle/>
          <a:p>
            <a:pPr algn="ctr"/>
            <a:r>
              <a:rPr lang="en-US" sz="3600" b="1" dirty="0">
                <a:latin typeface="+mj-lt"/>
              </a:rPr>
              <a:t>Workload should adhere to contract language and not engage in renegotiating anything under mandatory subjects of bargaining. </a:t>
            </a:r>
          </a:p>
        </p:txBody>
      </p:sp>
      <p:pic>
        <p:nvPicPr>
          <p:cNvPr id="7" name="Picture 6" descr="A yellow warning sign with red text&#10;&#10;Description automatically generated with medium confidence">
            <a:extLst>
              <a:ext uri="{FF2B5EF4-FFF2-40B4-BE49-F238E27FC236}">
                <a16:creationId xmlns:a16="http://schemas.microsoft.com/office/drawing/2014/main" id="{4080BB6E-6273-A3D1-DA1E-ECDD4C58283D}"/>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54232" y="617402"/>
            <a:ext cx="4762500" cy="5114095"/>
          </a:xfrm>
          <a:prstGeom prst="rect">
            <a:avLst/>
          </a:prstGeom>
        </p:spPr>
      </p:pic>
    </p:spTree>
    <p:extLst>
      <p:ext uri="{BB962C8B-B14F-4D97-AF65-F5344CB8AC3E}">
        <p14:creationId xmlns:p14="http://schemas.microsoft.com/office/powerpoint/2010/main" val="18422550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89A83-A183-9141-48E8-7DE0DF05D1CE}"/>
              </a:ext>
            </a:extLst>
          </p:cNvPr>
          <p:cNvSpPr>
            <a:spLocks noGrp="1"/>
          </p:cNvSpPr>
          <p:nvPr>
            <p:ph type="title"/>
          </p:nvPr>
        </p:nvSpPr>
        <p:spPr/>
        <p:txBody>
          <a:bodyPr/>
          <a:lstStyle/>
          <a:p>
            <a:r>
              <a:rPr lang="en-US" dirty="0"/>
              <a:t>Article 14-Highlights</a:t>
            </a:r>
          </a:p>
        </p:txBody>
      </p:sp>
      <p:sp>
        <p:nvSpPr>
          <p:cNvPr id="3" name="Content Placeholder 2">
            <a:extLst>
              <a:ext uri="{FF2B5EF4-FFF2-40B4-BE49-F238E27FC236}">
                <a16:creationId xmlns:a16="http://schemas.microsoft.com/office/drawing/2014/main" id="{33666068-D917-7BCE-D8F5-50C8702010D1}"/>
              </a:ext>
            </a:extLst>
          </p:cNvPr>
          <p:cNvSpPr>
            <a:spLocks noGrp="1"/>
          </p:cNvSpPr>
          <p:nvPr>
            <p:ph idx="1"/>
          </p:nvPr>
        </p:nvSpPr>
        <p:spPr/>
        <p:txBody>
          <a:bodyPr>
            <a:normAutofit fontScale="85000" lnSpcReduction="10000"/>
          </a:bodyPr>
          <a:lstStyle/>
          <a:p>
            <a:r>
              <a:rPr lang="en-US" dirty="0"/>
              <a:t>ARTICLE 14 WORKLOAD REVIEW </a:t>
            </a:r>
          </a:p>
          <a:p>
            <a:r>
              <a:rPr lang="en-US" dirty="0"/>
              <a:t>133. When a problem of excessive workload arises, it must be addressed to ensure the long-term viability of the unit, including quality of patient care and employee satisfaction. </a:t>
            </a:r>
          </a:p>
          <a:p>
            <a:r>
              <a:rPr lang="en-US" dirty="0"/>
              <a:t>Workload Review Committee Resources </a:t>
            </a:r>
          </a:p>
          <a:p>
            <a:r>
              <a:rPr lang="en-US" dirty="0"/>
              <a:t>135. Members of unit workload review committees and the Association will be provided with education and information related to staffing and scheduling procedures, methodologies, considerations and tools, including available objective data. </a:t>
            </a:r>
          </a:p>
          <a:p>
            <a:r>
              <a:rPr lang="en-US" dirty="0"/>
              <a:t>136D. Additional Workload Review Committee responsibilities are described in Paragraphs 22A, 89, 131A.2-3, 158, 163A.1-4, 170D.2-3, 333H.2, 601E.</a:t>
            </a:r>
          </a:p>
        </p:txBody>
      </p:sp>
    </p:spTree>
    <p:extLst>
      <p:ext uri="{BB962C8B-B14F-4D97-AF65-F5344CB8AC3E}">
        <p14:creationId xmlns:p14="http://schemas.microsoft.com/office/powerpoint/2010/main" val="2620715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6D461-C6D5-DD40-76EC-D964040670AB}"/>
              </a:ext>
            </a:extLst>
          </p:cNvPr>
          <p:cNvSpPr>
            <a:spLocks noGrp="1"/>
          </p:cNvSpPr>
          <p:nvPr>
            <p:ph type="title"/>
          </p:nvPr>
        </p:nvSpPr>
        <p:spPr/>
        <p:txBody>
          <a:bodyPr/>
          <a:lstStyle/>
          <a:p>
            <a:r>
              <a:rPr lang="en-US" dirty="0"/>
              <a:t>Article 14-Highlights Cont.</a:t>
            </a:r>
          </a:p>
        </p:txBody>
      </p:sp>
      <p:sp>
        <p:nvSpPr>
          <p:cNvPr id="3" name="Content Placeholder 2">
            <a:extLst>
              <a:ext uri="{FF2B5EF4-FFF2-40B4-BE49-F238E27FC236}">
                <a16:creationId xmlns:a16="http://schemas.microsoft.com/office/drawing/2014/main" id="{346B8D4B-6EEA-B10D-3365-3B564BA80255}"/>
              </a:ext>
            </a:extLst>
          </p:cNvPr>
          <p:cNvSpPr>
            <a:spLocks noGrp="1"/>
          </p:cNvSpPr>
          <p:nvPr>
            <p:ph idx="1"/>
          </p:nvPr>
        </p:nvSpPr>
        <p:spPr/>
        <p:txBody>
          <a:bodyPr>
            <a:normAutofit fontScale="70000" lnSpcReduction="20000"/>
          </a:bodyPr>
          <a:lstStyle/>
          <a:p>
            <a:r>
              <a:rPr lang="en-US" dirty="0"/>
              <a:t>135B. Members of all workload review committees shall be granted access to existing and future data sources, repositories, and reports. In addition, at least monthly, the following will be provided for analysis: 1) Workload 2) Over appointment 3) Overtime 4) Assigned Time Off 5) Acuity and Activity trends 6) Anticipated and Unanticipated absences 7) Occupancy 8) Use of Agency Nurses 9) Any submitted Documentation of Practice Situation forms and any other relevant data 10) Position control and the unit budget 11) Use of professional development time. 12) UAP resources 13) Other relevant data that is available</a:t>
            </a:r>
          </a:p>
          <a:p>
            <a:r>
              <a:rPr lang="en-US" dirty="0"/>
              <a:t>135C. In addition to the items identified in para. 135B, Ambulatory Care workload review committees will have the following raw data and associated reports available for review 1) Past month’s patient visits 2) Phone volumes and associated defined metrics and Key Performance Indicators. 3) Productive and non-productive RN hours 4) Number of filled and vacant Licensed Practical Nurse and Medical Assistant hours 5) ACNRP and Decentralized float area staff usage and temporary and Per Diem nurse hours 6) Staffing plan including any benchmarks or budget information available 7) Other relevant data</a:t>
            </a:r>
          </a:p>
        </p:txBody>
      </p:sp>
    </p:spTree>
    <p:extLst>
      <p:ext uri="{BB962C8B-B14F-4D97-AF65-F5344CB8AC3E}">
        <p14:creationId xmlns:p14="http://schemas.microsoft.com/office/powerpoint/2010/main" val="12910080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F1A434-AB02-F3CE-B0A0-3270F4CF6C56}"/>
              </a:ext>
            </a:extLst>
          </p:cNvPr>
          <p:cNvSpPr>
            <a:spLocks noGrp="1"/>
          </p:cNvSpPr>
          <p:nvPr>
            <p:ph type="title"/>
          </p:nvPr>
        </p:nvSpPr>
        <p:spPr/>
        <p:txBody>
          <a:bodyPr>
            <a:normAutofit/>
          </a:bodyPr>
          <a:lstStyle/>
          <a:p>
            <a:r>
              <a:rPr lang="en-US" dirty="0"/>
              <a:t>Article 14 New APRN Contract Language </a:t>
            </a:r>
          </a:p>
        </p:txBody>
      </p:sp>
      <p:sp>
        <p:nvSpPr>
          <p:cNvPr id="9" name="Content Placeholder 8">
            <a:extLst>
              <a:ext uri="{FF2B5EF4-FFF2-40B4-BE49-F238E27FC236}">
                <a16:creationId xmlns:a16="http://schemas.microsoft.com/office/drawing/2014/main" id="{2E4CB711-A6E3-17A6-3BD0-8BF6ED53ED0E}"/>
              </a:ext>
            </a:extLst>
          </p:cNvPr>
          <p:cNvSpPr>
            <a:spLocks noGrp="1"/>
          </p:cNvSpPr>
          <p:nvPr>
            <p:ph idx="1"/>
          </p:nvPr>
        </p:nvSpPr>
        <p:spPr/>
        <p:txBody>
          <a:bodyPr>
            <a:normAutofit/>
          </a:bodyPr>
          <a:lstStyle/>
          <a:p>
            <a:r>
              <a:rPr lang="en-US" dirty="0"/>
              <a:t>What this means is that our blended teams of PA/NP’s, who have historically been discouraged from having a workload, now are able to form a workload for the Nurse Practitioners!</a:t>
            </a:r>
          </a:p>
        </p:txBody>
      </p:sp>
      <p:sp>
        <p:nvSpPr>
          <p:cNvPr id="10" name="Text Placeholder 9">
            <a:extLst>
              <a:ext uri="{FF2B5EF4-FFF2-40B4-BE49-F238E27FC236}">
                <a16:creationId xmlns:a16="http://schemas.microsoft.com/office/drawing/2014/main" id="{77019009-2628-8D37-CB88-06007BB97B17}"/>
              </a:ext>
            </a:extLst>
          </p:cNvPr>
          <p:cNvSpPr>
            <a:spLocks noGrp="1"/>
          </p:cNvSpPr>
          <p:nvPr>
            <p:ph type="body" sz="half" idx="2"/>
          </p:nvPr>
        </p:nvSpPr>
        <p:spPr/>
        <p:txBody>
          <a:bodyPr/>
          <a:lstStyle/>
          <a:p>
            <a:r>
              <a:rPr lang="en-US" dirty="0"/>
              <a:t>Para. 134 </a:t>
            </a:r>
          </a:p>
          <a:p>
            <a:r>
              <a:rPr lang="en-US" dirty="0"/>
              <a:t>h. A workload review committee will be convened in departments for nurse practitioners which may include other non-physician professionals credentialed to perform delegated medical functions.  </a:t>
            </a:r>
          </a:p>
        </p:txBody>
      </p:sp>
    </p:spTree>
    <p:extLst>
      <p:ext uri="{BB962C8B-B14F-4D97-AF65-F5344CB8AC3E}">
        <p14:creationId xmlns:p14="http://schemas.microsoft.com/office/powerpoint/2010/main" val="14291808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36" name="Group 10">
            <a:extLst>
              <a:ext uri="{FF2B5EF4-FFF2-40B4-BE49-F238E27FC236}">
                <a16:creationId xmlns:a16="http://schemas.microsoft.com/office/drawing/2014/main" id="{3F6D81C7-B083-478E-82FE-089A8CB72E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12" name="Picture 11">
              <a:extLst>
                <a:ext uri="{FF2B5EF4-FFF2-40B4-BE49-F238E27FC236}">
                  <a16:creationId xmlns:a16="http://schemas.microsoft.com/office/drawing/2014/main" id="{8398EDA2-4889-433D-AC01-5214D79764E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Rectangle 12">
              <a:extLst>
                <a:ext uri="{FF2B5EF4-FFF2-40B4-BE49-F238E27FC236}">
                  <a16:creationId xmlns:a16="http://schemas.microsoft.com/office/drawing/2014/main" id="{0099D46A-AF52-46FD-938B-D31189460A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4" name="Picture 13">
              <a:extLst>
                <a:ext uri="{FF2B5EF4-FFF2-40B4-BE49-F238E27FC236}">
                  <a16:creationId xmlns:a16="http://schemas.microsoft.com/office/drawing/2014/main" id="{C933E919-C473-4F0E-9DBC-CC65FC9E926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5" name="Picture 14">
              <a:extLst>
                <a:ext uri="{FF2B5EF4-FFF2-40B4-BE49-F238E27FC236}">
                  <a16:creationId xmlns:a16="http://schemas.microsoft.com/office/drawing/2014/main" id="{FBBF3BDD-5C99-4FDC-BBCB-E711359D93F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37" name="Straight Connector 16">
            <a:extLst>
              <a:ext uri="{FF2B5EF4-FFF2-40B4-BE49-F238E27FC236}">
                <a16:creationId xmlns:a16="http://schemas.microsoft.com/office/drawing/2014/main" id="{F06B54F2-CD11-4359-A7D6-DA7C76C091A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useBgFill="1">
        <p:nvSpPr>
          <p:cNvPr id="38" name="Rectangle 18">
            <a:extLst>
              <a:ext uri="{FF2B5EF4-FFF2-40B4-BE49-F238E27FC236}">
                <a16:creationId xmlns:a16="http://schemas.microsoft.com/office/drawing/2014/main" id="{7E61F402-3445-458A-9A2B-D28FD28839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20">
            <a:extLst>
              <a:ext uri="{FF2B5EF4-FFF2-40B4-BE49-F238E27FC236}">
                <a16:creationId xmlns:a16="http://schemas.microsoft.com/office/drawing/2014/main" id="{A673C096-95AE-4644-B76C-1DF1B667DC4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22" name="Picture 21">
              <a:extLst>
                <a:ext uri="{FF2B5EF4-FFF2-40B4-BE49-F238E27FC236}">
                  <a16:creationId xmlns:a16="http://schemas.microsoft.com/office/drawing/2014/main" id="{77A91835-418B-4867-87D7-1376A57F3F75}"/>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40" name="Rectangle 22">
              <a:extLst>
                <a:ext uri="{FF2B5EF4-FFF2-40B4-BE49-F238E27FC236}">
                  <a16:creationId xmlns:a16="http://schemas.microsoft.com/office/drawing/2014/main" id="{65B511A1-E0EC-49FE-8068-9DA29CD00E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24" name="Picture 23">
              <a:extLst>
                <a:ext uri="{FF2B5EF4-FFF2-40B4-BE49-F238E27FC236}">
                  <a16:creationId xmlns:a16="http://schemas.microsoft.com/office/drawing/2014/main" id="{4A61BC5F-ADA4-4DBA-9C6B-E17E0B82EC5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41" name="Picture 24">
              <a:extLst>
                <a:ext uri="{FF2B5EF4-FFF2-40B4-BE49-F238E27FC236}">
                  <a16:creationId xmlns:a16="http://schemas.microsoft.com/office/drawing/2014/main" id="{1CE6F7D2-ACED-47D2-BEFD-FB26F75374A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1">
            <a:extLst>
              <a:ext uri="{FF2B5EF4-FFF2-40B4-BE49-F238E27FC236}">
                <a16:creationId xmlns:a16="http://schemas.microsoft.com/office/drawing/2014/main" id="{B6F5BBDB-A816-FC60-8428-0468BACC70FD}"/>
              </a:ext>
            </a:extLst>
          </p:cNvPr>
          <p:cNvSpPr>
            <a:spLocks noGrp="1"/>
          </p:cNvSpPr>
          <p:nvPr>
            <p:ph type="title"/>
          </p:nvPr>
        </p:nvSpPr>
        <p:spPr>
          <a:xfrm>
            <a:off x="1295402" y="982132"/>
            <a:ext cx="3660056" cy="1325373"/>
          </a:xfrm>
        </p:spPr>
        <p:txBody>
          <a:bodyPr vert="horz" lIns="91440" tIns="45720" rIns="91440" bIns="45720" rtlCol="0" anchor="b">
            <a:normAutofit/>
          </a:bodyPr>
          <a:lstStyle/>
          <a:p>
            <a:r>
              <a:rPr lang="en-US" sz="2800" dirty="0">
                <a:solidFill>
                  <a:srgbClr val="262626"/>
                </a:solidFill>
              </a:rPr>
              <a:t>Article 14 New APRN Contract Language Cont.</a:t>
            </a:r>
          </a:p>
        </p:txBody>
      </p:sp>
      <p:cxnSp>
        <p:nvCxnSpPr>
          <p:cNvPr id="42" name="Straight Connector 26">
            <a:extLst>
              <a:ext uri="{FF2B5EF4-FFF2-40B4-BE49-F238E27FC236}">
                <a16:creationId xmlns:a16="http://schemas.microsoft.com/office/drawing/2014/main" id="{2BE880E9-2B86-4CDB-B5B7-308745CDD1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95401" y="2400639"/>
            <a:ext cx="3660057" cy="0"/>
          </a:xfrm>
          <a:prstGeom prst="line">
            <a:avLst/>
          </a:prstGeom>
        </p:spPr>
        <p:style>
          <a:lnRef idx="2">
            <a:schemeClr val="accent1"/>
          </a:lnRef>
          <a:fillRef idx="0">
            <a:schemeClr val="accent1"/>
          </a:fillRef>
          <a:effectRef idx="1">
            <a:schemeClr val="accent1"/>
          </a:effectRef>
          <a:fontRef idx="minor">
            <a:schemeClr val="tx1"/>
          </a:fontRef>
        </p:style>
      </p:cxnSp>
      <p:sp>
        <p:nvSpPr>
          <p:cNvPr id="4" name="Text Placeholder 3">
            <a:extLst>
              <a:ext uri="{FF2B5EF4-FFF2-40B4-BE49-F238E27FC236}">
                <a16:creationId xmlns:a16="http://schemas.microsoft.com/office/drawing/2014/main" id="{E2DF90D2-3568-F4BD-1CE6-015897E0E61D}"/>
              </a:ext>
            </a:extLst>
          </p:cNvPr>
          <p:cNvSpPr>
            <a:spLocks noGrp="1"/>
          </p:cNvSpPr>
          <p:nvPr>
            <p:ph type="body" sz="half" idx="2"/>
          </p:nvPr>
        </p:nvSpPr>
        <p:spPr>
          <a:xfrm>
            <a:off x="1295401" y="2493774"/>
            <a:ext cx="3660057" cy="3382094"/>
          </a:xfrm>
        </p:spPr>
        <p:txBody>
          <a:bodyPr vert="horz" lIns="91440" tIns="45720" rIns="91440" bIns="45720" rtlCol="0" anchor="t">
            <a:normAutofit/>
          </a:bodyPr>
          <a:lstStyle/>
          <a:p>
            <a:pPr>
              <a:buFont typeface="Arial"/>
              <a:buChar char="•"/>
            </a:pPr>
            <a:r>
              <a:rPr lang="en-US" dirty="0">
                <a:solidFill>
                  <a:srgbClr val="262626"/>
                </a:solidFill>
              </a:rPr>
              <a:t>135E.  In addition to the items identified in para 135B advanced practice workload review committees will have the following data available for review: </a:t>
            </a:r>
          </a:p>
        </p:txBody>
      </p:sp>
      <p:sp>
        <p:nvSpPr>
          <p:cNvPr id="5" name="Content Placeholder 4">
            <a:extLst>
              <a:ext uri="{FF2B5EF4-FFF2-40B4-BE49-F238E27FC236}">
                <a16:creationId xmlns:a16="http://schemas.microsoft.com/office/drawing/2014/main" id="{C0F2082D-8558-3009-7467-74D9BEB24A52}"/>
              </a:ext>
            </a:extLst>
          </p:cNvPr>
          <p:cNvSpPr>
            <a:spLocks noGrp="1"/>
          </p:cNvSpPr>
          <p:nvPr>
            <p:ph idx="1"/>
          </p:nvPr>
        </p:nvSpPr>
        <p:spPr/>
        <p:txBody>
          <a:bodyPr>
            <a:normAutofit/>
          </a:bodyPr>
          <a:lstStyle/>
          <a:p>
            <a:pPr marL="342900" marR="114300" lvl="0" indent="-342900">
              <a:lnSpc>
                <a:spcPct val="115000"/>
              </a:lnSpc>
              <a:spcBef>
                <a:spcPts val="0"/>
              </a:spcBef>
              <a:spcAft>
                <a:spcPts val="1000"/>
              </a:spcAft>
              <a:buFont typeface="+mj-lt"/>
              <a:buAutoNum type="arabicParenR"/>
              <a:tabLst>
                <a:tab pos="457200" algn="l"/>
              </a:tabLst>
            </a:pPr>
            <a:r>
              <a:rPr lang="en-US" sz="1800" spc="-15" dirty="0">
                <a:effectLst/>
                <a:latin typeface="Times New Roman" panose="02020603050405020304" pitchFamily="18" charset="0"/>
                <a:ea typeface="Calibri" panose="020F0502020204030204" pitchFamily="34" charset="0"/>
                <a:cs typeface="Times New Roman" panose="02020603050405020304" pitchFamily="18" charset="0"/>
              </a:rPr>
              <a:t>All OA/OT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114300" lvl="0" indent="-342900">
              <a:lnSpc>
                <a:spcPct val="115000"/>
              </a:lnSpc>
              <a:spcBef>
                <a:spcPts val="0"/>
              </a:spcBef>
              <a:spcAft>
                <a:spcPts val="1000"/>
              </a:spcAft>
              <a:buFont typeface="+mj-lt"/>
              <a:buAutoNum type="arabicParenR"/>
              <a:tabLst>
                <a:tab pos="457200" algn="l"/>
              </a:tabLst>
            </a:pPr>
            <a:r>
              <a:rPr lang="en-US" sz="1800" spc="-15" dirty="0">
                <a:effectLst/>
                <a:latin typeface="Times New Roman" panose="02020603050405020304" pitchFamily="18" charset="0"/>
                <a:ea typeface="Calibri" panose="020F0502020204030204" pitchFamily="34" charset="0"/>
                <a:cs typeface="Times New Roman" panose="02020603050405020304" pitchFamily="18" charset="0"/>
              </a:rPr>
              <a:t>Number of on call hours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114300" lvl="0" indent="-342900">
              <a:lnSpc>
                <a:spcPct val="115000"/>
              </a:lnSpc>
              <a:spcBef>
                <a:spcPts val="0"/>
              </a:spcBef>
              <a:spcAft>
                <a:spcPts val="1000"/>
              </a:spcAft>
              <a:buFont typeface="+mj-lt"/>
              <a:buAutoNum type="arabicParenR"/>
              <a:tabLst>
                <a:tab pos="457200" algn="l"/>
              </a:tabLst>
            </a:pPr>
            <a:r>
              <a:rPr lang="en-US" sz="1800" spc="-15" dirty="0">
                <a:effectLst/>
                <a:latin typeface="Times New Roman" panose="02020603050405020304" pitchFamily="18" charset="0"/>
                <a:ea typeface="Calibri" panose="020F0502020204030204" pitchFamily="34" charset="0"/>
                <a:cs typeface="Times New Roman" panose="02020603050405020304" pitchFamily="18" charset="0"/>
              </a:rPr>
              <a:t>Number of administration hours worked per calendar month for Advanced Practice Professionals (total and per individual)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114300" lvl="0" indent="-342900">
              <a:lnSpc>
                <a:spcPct val="115000"/>
              </a:lnSpc>
              <a:spcBef>
                <a:spcPts val="0"/>
              </a:spcBef>
              <a:spcAft>
                <a:spcPts val="1000"/>
              </a:spcAft>
              <a:buFont typeface="+mj-lt"/>
              <a:buAutoNum type="arabicParenR"/>
              <a:tabLst>
                <a:tab pos="457200" algn="l"/>
              </a:tabLst>
            </a:pPr>
            <a:r>
              <a:rPr lang="en-US" sz="1800" spc="-15" dirty="0">
                <a:effectLst/>
                <a:latin typeface="Times New Roman" panose="02020603050405020304" pitchFamily="18" charset="0"/>
                <a:ea typeface="Calibri" panose="020F0502020204030204" pitchFamily="34" charset="0"/>
                <a:cs typeface="Times New Roman" panose="02020603050405020304" pitchFamily="18" charset="0"/>
              </a:rPr>
              <a:t>Total number of daily encounters for Advanced Practice Professionals per 4-hour session on the unit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114300" lvl="0" indent="-342900">
              <a:lnSpc>
                <a:spcPct val="115000"/>
              </a:lnSpc>
              <a:spcBef>
                <a:spcPts val="0"/>
              </a:spcBef>
              <a:spcAft>
                <a:spcPts val="1000"/>
              </a:spcAft>
              <a:buFont typeface="+mj-lt"/>
              <a:buAutoNum type="arabicParenR"/>
              <a:tabLst>
                <a:tab pos="457200" algn="l"/>
              </a:tabLst>
            </a:pPr>
            <a:r>
              <a:rPr lang="en-US" sz="1800" spc="-15" dirty="0">
                <a:effectLst/>
                <a:latin typeface="Times New Roman" panose="02020603050405020304" pitchFamily="18" charset="0"/>
                <a:ea typeface="Calibri" panose="020F0502020204030204" pitchFamily="34" charset="0"/>
                <a:cs typeface="Times New Roman" panose="02020603050405020304" pitchFamily="18" charset="0"/>
              </a:rPr>
              <a:t>Total number of daily encounters per calendar month for Advanced Practice Professionals per billing code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114300" lvl="0" indent="-342900">
              <a:lnSpc>
                <a:spcPct val="115000"/>
              </a:lnSpc>
              <a:spcBef>
                <a:spcPts val="0"/>
              </a:spcBef>
              <a:spcAft>
                <a:spcPts val="1000"/>
              </a:spcAft>
              <a:buFont typeface="+mj-lt"/>
              <a:buAutoNum type="arabicParenR"/>
              <a:tabLst>
                <a:tab pos="457200" algn="l"/>
              </a:tabLst>
            </a:pPr>
            <a:r>
              <a:rPr lang="en-US" sz="1800" spc="-15" dirty="0">
                <a:effectLst/>
                <a:latin typeface="Times New Roman" panose="02020603050405020304" pitchFamily="18" charset="0"/>
                <a:ea typeface="Calibri" panose="020F0502020204030204" pitchFamily="34" charset="0"/>
                <a:cs typeface="Times New Roman" panose="02020603050405020304" pitchFamily="18" charset="0"/>
              </a:rPr>
              <a:t>Relevant productivity and workload data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114300" lvl="0" indent="-342900">
              <a:lnSpc>
                <a:spcPct val="115000"/>
              </a:lnSpc>
              <a:spcBef>
                <a:spcPts val="0"/>
              </a:spcBef>
              <a:spcAft>
                <a:spcPts val="1000"/>
              </a:spcAft>
              <a:buFont typeface="+mj-lt"/>
              <a:buAutoNum type="arabicParenR"/>
              <a:tabLst>
                <a:tab pos="457200" algn="l"/>
              </a:tabLst>
            </a:pPr>
            <a:r>
              <a:rPr lang="en-US" sz="1800" spc="-15" dirty="0">
                <a:effectLst/>
                <a:latin typeface="Times New Roman" panose="02020603050405020304" pitchFamily="18" charset="0"/>
                <a:ea typeface="Calibri" panose="020F0502020204030204" pitchFamily="34" charset="0"/>
                <a:cs typeface="Times New Roman" panose="02020603050405020304" pitchFamily="18" charset="0"/>
              </a:rPr>
              <a:t>Other relevant data as identified and requested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4906537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1E851-7CBB-17E6-1718-5971369117B1}"/>
              </a:ext>
            </a:extLst>
          </p:cNvPr>
          <p:cNvSpPr>
            <a:spLocks noGrp="1"/>
          </p:cNvSpPr>
          <p:nvPr>
            <p:ph type="title"/>
          </p:nvPr>
        </p:nvSpPr>
        <p:spPr/>
        <p:txBody>
          <a:bodyPr>
            <a:noAutofit/>
          </a:bodyPr>
          <a:lstStyle/>
          <a:p>
            <a:r>
              <a:rPr lang="en-US" sz="3200" dirty="0"/>
              <a:t>Membership on APRN Workload Committees </a:t>
            </a:r>
          </a:p>
        </p:txBody>
      </p:sp>
      <p:sp>
        <p:nvSpPr>
          <p:cNvPr id="3" name="Content Placeholder 2">
            <a:extLst>
              <a:ext uri="{FF2B5EF4-FFF2-40B4-BE49-F238E27FC236}">
                <a16:creationId xmlns:a16="http://schemas.microsoft.com/office/drawing/2014/main" id="{BADCD8BC-3460-04D2-309E-765E5DD5FC98}"/>
              </a:ext>
            </a:extLst>
          </p:cNvPr>
          <p:cNvSpPr>
            <a:spLocks noGrp="1"/>
          </p:cNvSpPr>
          <p:nvPr>
            <p:ph idx="1"/>
          </p:nvPr>
        </p:nvSpPr>
        <p:spPr/>
        <p:txBody>
          <a:bodyPr>
            <a:normAutofit fontScale="85000" lnSpcReduction="20000"/>
          </a:bodyPr>
          <a:lstStyle/>
          <a:p>
            <a:pPr marL="0" indent="0">
              <a:buNone/>
            </a:pPr>
            <a:endParaRPr lang="en-US" dirty="0"/>
          </a:p>
          <a:p>
            <a:r>
              <a:rPr lang="en-US" dirty="0"/>
              <a:t>Term Length (2 Years per Term &amp; 2 Terms total)</a:t>
            </a:r>
          </a:p>
          <a:p>
            <a:r>
              <a:rPr lang="en-US" dirty="0"/>
              <a:t>Starting a new committee!(half members need to serve 1- year and half 2-year terms)</a:t>
            </a:r>
          </a:p>
          <a:p>
            <a:r>
              <a:rPr lang="en-US" dirty="0"/>
              <a:t>Nominate a chair and co-chair at first meeting and workload members(not including supervisor) will vote for who enters chair and co-chair role.</a:t>
            </a:r>
          </a:p>
          <a:p>
            <a:r>
              <a:rPr lang="en-US" dirty="0"/>
              <a:t>WRC Should never have all members coming off.</a:t>
            </a:r>
          </a:p>
          <a:p>
            <a:r>
              <a:rPr lang="en-US" dirty="0"/>
              <a:t>Representation from all shift types on the Unit.</a:t>
            </a:r>
          </a:p>
          <a:p>
            <a:r>
              <a:rPr lang="en-US" dirty="0"/>
              <a:t>Diversity &amp; Inclusion</a:t>
            </a:r>
          </a:p>
          <a:p>
            <a:pPr>
              <a:lnSpc>
                <a:spcPct val="110000"/>
              </a:lnSpc>
              <a:spcBef>
                <a:spcPts val="0"/>
              </a:spcBef>
            </a:pPr>
            <a:r>
              <a:rPr lang="en-US" sz="2400" dirty="0">
                <a:solidFill>
                  <a:schemeClr val="tx1"/>
                </a:solidFill>
              </a:rPr>
              <a:t>Workload decisions will be made by consensus and with unit input. (i.e., Qualtrics surveys, email voting, survey monkey, </a:t>
            </a:r>
            <a:r>
              <a:rPr lang="en-US" sz="2400" dirty="0" err="1">
                <a:solidFill>
                  <a:schemeClr val="tx1"/>
                </a:solidFill>
              </a:rPr>
              <a:t>ect</a:t>
            </a:r>
            <a:r>
              <a:rPr lang="en-US" sz="2400" dirty="0">
                <a:solidFill>
                  <a:schemeClr val="tx1"/>
                </a:solidFill>
              </a:rPr>
              <a:t>…)Alter for what needs unit vote</a:t>
            </a:r>
          </a:p>
          <a:p>
            <a:endParaRPr lang="en-US" dirty="0"/>
          </a:p>
        </p:txBody>
      </p:sp>
      <p:sp>
        <p:nvSpPr>
          <p:cNvPr id="4" name="Text Placeholder 3">
            <a:extLst>
              <a:ext uri="{FF2B5EF4-FFF2-40B4-BE49-F238E27FC236}">
                <a16:creationId xmlns:a16="http://schemas.microsoft.com/office/drawing/2014/main" id="{F55FC9C2-F1AF-4008-5F16-B12678FF3A13}"/>
              </a:ext>
            </a:extLst>
          </p:cNvPr>
          <p:cNvSpPr>
            <a:spLocks noGrp="1"/>
          </p:cNvSpPr>
          <p:nvPr>
            <p:ph type="body" sz="half" idx="2"/>
          </p:nvPr>
        </p:nvSpPr>
        <p:spPr/>
        <p:txBody>
          <a:bodyPr/>
          <a:lstStyle/>
          <a:p>
            <a:endParaRPr lang="en-US" dirty="0"/>
          </a:p>
        </p:txBody>
      </p:sp>
      <p:pic>
        <p:nvPicPr>
          <p:cNvPr id="6" name="Picture 5" descr="Smiling hospital staff">
            <a:extLst>
              <a:ext uri="{FF2B5EF4-FFF2-40B4-BE49-F238E27FC236}">
                <a16:creationId xmlns:a16="http://schemas.microsoft.com/office/drawing/2014/main" id="{D1F8FFF2-134C-BEFA-53F0-ABBF8C468E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7409" y="2846895"/>
            <a:ext cx="4457589" cy="3181546"/>
          </a:xfrm>
          <a:prstGeom prst="rect">
            <a:avLst/>
          </a:prstGeom>
        </p:spPr>
      </p:pic>
    </p:spTree>
    <p:extLst>
      <p:ext uri="{BB962C8B-B14F-4D97-AF65-F5344CB8AC3E}">
        <p14:creationId xmlns:p14="http://schemas.microsoft.com/office/powerpoint/2010/main" val="6141962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B02C-32D0-F06E-E0E1-CBAE7D0D404F}"/>
              </a:ext>
            </a:extLst>
          </p:cNvPr>
          <p:cNvSpPr>
            <a:spLocks noGrp="1"/>
          </p:cNvSpPr>
          <p:nvPr>
            <p:ph type="title"/>
          </p:nvPr>
        </p:nvSpPr>
        <p:spPr/>
        <p:txBody>
          <a:bodyPr>
            <a:noAutofit/>
          </a:bodyPr>
          <a:lstStyle/>
          <a:p>
            <a:r>
              <a:rPr lang="en-US" sz="4400" dirty="0"/>
              <a:t>Meetings and Release Time</a:t>
            </a:r>
          </a:p>
        </p:txBody>
      </p:sp>
      <p:sp>
        <p:nvSpPr>
          <p:cNvPr id="3" name="Content Placeholder 2">
            <a:extLst>
              <a:ext uri="{FF2B5EF4-FFF2-40B4-BE49-F238E27FC236}">
                <a16:creationId xmlns:a16="http://schemas.microsoft.com/office/drawing/2014/main" id="{81341A7C-7E67-0594-63C1-F8EA82B5E775}"/>
              </a:ext>
            </a:extLst>
          </p:cNvPr>
          <p:cNvSpPr>
            <a:spLocks noGrp="1"/>
          </p:cNvSpPr>
          <p:nvPr>
            <p:ph idx="1"/>
          </p:nvPr>
        </p:nvSpPr>
        <p:spPr/>
        <p:txBody>
          <a:bodyPr>
            <a:normAutofit fontScale="77500" lnSpcReduction="20000"/>
          </a:bodyPr>
          <a:lstStyle/>
          <a:p>
            <a:r>
              <a:rPr lang="en-US" dirty="0"/>
              <a:t>Units will plan core staffing around WRC release time except in unusual &amp; unintended patient care circumstances.</a:t>
            </a:r>
          </a:p>
          <a:p>
            <a:r>
              <a:rPr lang="en-US" dirty="0"/>
              <a:t>WRC will meet monthly.</a:t>
            </a:r>
          </a:p>
          <a:p>
            <a:r>
              <a:rPr lang="en-US" dirty="0"/>
              <a:t>WRC will determine monthly meeting times or more often to address workload concerns and formulate plans of action.</a:t>
            </a:r>
          </a:p>
          <a:p>
            <a:r>
              <a:rPr lang="en-US" dirty="0"/>
              <a:t>WRC will establish guidelines/processes to determine the necessity of a meeting and how the time/date is communicated to members.</a:t>
            </a:r>
          </a:p>
          <a:p>
            <a:r>
              <a:rPr lang="en-US" dirty="0"/>
              <a:t>Agendas will be posted 1 week in advance of the meeting to the whole unit. Meeting minutes need to be communicated to Unit within 72 hours and emailed to UMPNC @ </a:t>
            </a:r>
            <a:r>
              <a:rPr lang="en-US" dirty="0">
                <a:hlinkClick r:id="rId2"/>
              </a:rPr>
              <a:t>UMPNCworkload@minurses.org</a:t>
            </a:r>
            <a:endParaRPr lang="en-US" dirty="0"/>
          </a:p>
          <a:p>
            <a:r>
              <a:rPr lang="en-US" dirty="0"/>
              <a:t>UMPNC representative will visit a workload meeting at least once a year.</a:t>
            </a:r>
          </a:p>
          <a:p>
            <a:pPr marL="0" indent="0">
              <a:buNone/>
            </a:pPr>
            <a:endParaRPr lang="en-US" dirty="0"/>
          </a:p>
          <a:p>
            <a:endParaRPr lang="en-US" dirty="0"/>
          </a:p>
        </p:txBody>
      </p:sp>
      <p:sp>
        <p:nvSpPr>
          <p:cNvPr id="4" name="Text Placeholder 3">
            <a:extLst>
              <a:ext uri="{FF2B5EF4-FFF2-40B4-BE49-F238E27FC236}">
                <a16:creationId xmlns:a16="http://schemas.microsoft.com/office/drawing/2014/main" id="{984FC398-DFFA-5DB4-428E-61CECE13EE44}"/>
              </a:ext>
            </a:extLst>
          </p:cNvPr>
          <p:cNvSpPr>
            <a:spLocks noGrp="1"/>
          </p:cNvSpPr>
          <p:nvPr>
            <p:ph type="body" sz="half" idx="2"/>
          </p:nvPr>
        </p:nvSpPr>
        <p:spPr/>
        <p:txBody>
          <a:bodyPr/>
          <a:lstStyle/>
          <a:p>
            <a:endParaRPr lang="en-US" dirty="0"/>
          </a:p>
        </p:txBody>
      </p:sp>
      <p:pic>
        <p:nvPicPr>
          <p:cNvPr id="6" name="Picture 5" descr="Office worker using sticky notes">
            <a:extLst>
              <a:ext uri="{FF2B5EF4-FFF2-40B4-BE49-F238E27FC236}">
                <a16:creationId xmlns:a16="http://schemas.microsoft.com/office/drawing/2014/main" id="{791A958B-5355-99A8-249C-374CB6E077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2467" y="3031065"/>
            <a:ext cx="4161142" cy="2771480"/>
          </a:xfrm>
          <a:prstGeom prst="rect">
            <a:avLst/>
          </a:prstGeom>
        </p:spPr>
      </p:pic>
    </p:spTree>
    <p:extLst>
      <p:ext uri="{BB962C8B-B14F-4D97-AF65-F5344CB8AC3E}">
        <p14:creationId xmlns:p14="http://schemas.microsoft.com/office/powerpoint/2010/main" val="29897537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80576-880C-9AE1-A96C-F558E6FE0099}"/>
              </a:ext>
            </a:extLst>
          </p:cNvPr>
          <p:cNvSpPr>
            <a:spLocks noGrp="1"/>
          </p:cNvSpPr>
          <p:nvPr>
            <p:ph type="title"/>
          </p:nvPr>
        </p:nvSpPr>
        <p:spPr/>
        <p:txBody>
          <a:bodyPr>
            <a:noAutofit/>
          </a:bodyPr>
          <a:lstStyle/>
          <a:p>
            <a:r>
              <a:rPr lang="en-US" sz="4800" dirty="0"/>
              <a:t>Agenda Example </a:t>
            </a:r>
          </a:p>
        </p:txBody>
      </p:sp>
      <p:pic>
        <p:nvPicPr>
          <p:cNvPr id="6" name="Content Placeholder 5">
            <a:extLst>
              <a:ext uri="{FF2B5EF4-FFF2-40B4-BE49-F238E27FC236}">
                <a16:creationId xmlns:a16="http://schemas.microsoft.com/office/drawing/2014/main" id="{9706E602-55C7-C278-7B7A-AE8A3FFF5837}"/>
              </a:ext>
            </a:extLst>
          </p:cNvPr>
          <p:cNvPicPr>
            <a:picLocks noGrp="1" noChangeAspect="1"/>
          </p:cNvPicPr>
          <p:nvPr>
            <p:ph idx="1"/>
          </p:nvPr>
        </p:nvPicPr>
        <p:blipFill>
          <a:blip r:embed="rId2"/>
          <a:stretch>
            <a:fillRect/>
          </a:stretch>
        </p:blipFill>
        <p:spPr>
          <a:xfrm>
            <a:off x="5262664" y="787940"/>
            <a:ext cx="5625999" cy="5107022"/>
          </a:xfrm>
        </p:spPr>
      </p:pic>
      <p:sp>
        <p:nvSpPr>
          <p:cNvPr id="4" name="Text Placeholder 3">
            <a:extLst>
              <a:ext uri="{FF2B5EF4-FFF2-40B4-BE49-F238E27FC236}">
                <a16:creationId xmlns:a16="http://schemas.microsoft.com/office/drawing/2014/main" id="{86FFB431-1DE9-1722-276C-F82B89FF6804}"/>
              </a:ext>
            </a:extLst>
          </p:cNvPr>
          <p:cNvSpPr>
            <a:spLocks noGrp="1"/>
          </p:cNvSpPr>
          <p:nvPr>
            <p:ph type="body" sz="half" idx="2"/>
          </p:nvPr>
        </p:nvSpPr>
        <p:spPr/>
        <p:txBody>
          <a:bodyPr/>
          <a:lstStyle/>
          <a:p>
            <a:r>
              <a:rPr lang="en-US" dirty="0">
                <a:hlinkClick r:id="rId3"/>
              </a:rPr>
              <a:t>https://www.med.umich.edu/NURSING/jit/forms.html</a:t>
            </a:r>
            <a:endParaRPr lang="en-US" dirty="0"/>
          </a:p>
          <a:p>
            <a:endParaRPr lang="en-US" dirty="0"/>
          </a:p>
        </p:txBody>
      </p:sp>
    </p:spTree>
    <p:extLst>
      <p:ext uri="{BB962C8B-B14F-4D97-AF65-F5344CB8AC3E}">
        <p14:creationId xmlns:p14="http://schemas.microsoft.com/office/powerpoint/2010/main" val="40993403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E4D5C53-689F-0B50-EE37-A4D115FFC997}"/>
              </a:ext>
            </a:extLst>
          </p:cNvPr>
          <p:cNvSpPr>
            <a:spLocks noGrp="1"/>
          </p:cNvSpPr>
          <p:nvPr>
            <p:ph type="title"/>
          </p:nvPr>
        </p:nvSpPr>
        <p:spPr/>
        <p:txBody>
          <a:bodyPr/>
          <a:lstStyle/>
          <a:p>
            <a:r>
              <a:rPr lang="en-US" dirty="0"/>
              <a:t>Creating Unit Guidelines</a:t>
            </a:r>
          </a:p>
        </p:txBody>
      </p:sp>
      <p:sp>
        <p:nvSpPr>
          <p:cNvPr id="6" name="Content Placeholder 5">
            <a:extLst>
              <a:ext uri="{FF2B5EF4-FFF2-40B4-BE49-F238E27FC236}">
                <a16:creationId xmlns:a16="http://schemas.microsoft.com/office/drawing/2014/main" id="{2A060D6A-C241-86BF-2CB9-AE3E69E92772}"/>
              </a:ext>
            </a:extLst>
          </p:cNvPr>
          <p:cNvSpPr>
            <a:spLocks noGrp="1"/>
          </p:cNvSpPr>
          <p:nvPr>
            <p:ph idx="1"/>
          </p:nvPr>
        </p:nvSpPr>
        <p:spPr/>
        <p:txBody>
          <a:bodyPr/>
          <a:lstStyle/>
          <a:p>
            <a:r>
              <a:rPr lang="en-US" dirty="0"/>
              <a:t>1</a:t>
            </a:r>
            <a:r>
              <a:rPr lang="en-US" baseline="30000" dirty="0"/>
              <a:t>st</a:t>
            </a:r>
            <a:r>
              <a:rPr lang="en-US" dirty="0"/>
              <a:t> priority: Scheduling/Staffing Guidelines </a:t>
            </a:r>
          </a:p>
          <a:p>
            <a:r>
              <a:rPr lang="en-US" dirty="0"/>
              <a:t>OA/OT/ATO log Guidelines-NO MANDATORY OT!</a:t>
            </a:r>
          </a:p>
          <a:p>
            <a:r>
              <a:rPr lang="en-US" dirty="0"/>
              <a:t>PTO/Holiday Guidelines if applicable</a:t>
            </a:r>
          </a:p>
          <a:p>
            <a:r>
              <a:rPr lang="en-US" dirty="0"/>
              <a:t>Workflow Guidelines</a:t>
            </a:r>
          </a:p>
        </p:txBody>
      </p:sp>
      <p:pic>
        <p:nvPicPr>
          <p:cNvPr id="11" name="Picture 10" descr="A red and black sign">
            <a:extLst>
              <a:ext uri="{FF2B5EF4-FFF2-40B4-BE49-F238E27FC236}">
                <a16:creationId xmlns:a16="http://schemas.microsoft.com/office/drawing/2014/main" id="{39E16979-BB70-B2CC-0DB2-FA48213F833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808303" y="3695372"/>
            <a:ext cx="4569849" cy="2180496"/>
          </a:xfrm>
          <a:prstGeom prst="rect">
            <a:avLst/>
          </a:prstGeom>
        </p:spPr>
      </p:pic>
    </p:spTree>
    <p:extLst>
      <p:ext uri="{BB962C8B-B14F-4D97-AF65-F5344CB8AC3E}">
        <p14:creationId xmlns:p14="http://schemas.microsoft.com/office/powerpoint/2010/main" val="17140758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9DC17-135D-8955-DD2F-0E59488DB071}"/>
              </a:ext>
            </a:extLst>
          </p:cNvPr>
          <p:cNvSpPr>
            <a:spLocks noGrp="1"/>
          </p:cNvSpPr>
          <p:nvPr>
            <p:ph type="title"/>
          </p:nvPr>
        </p:nvSpPr>
        <p:spPr/>
        <p:txBody>
          <a:bodyPr>
            <a:normAutofit/>
          </a:bodyPr>
          <a:lstStyle/>
          <a:p>
            <a:r>
              <a:rPr lang="en-US" sz="4000" dirty="0"/>
              <a:t>Addressing ADOs</a:t>
            </a:r>
          </a:p>
        </p:txBody>
      </p:sp>
      <p:sp>
        <p:nvSpPr>
          <p:cNvPr id="3" name="Content Placeholder 2">
            <a:extLst>
              <a:ext uri="{FF2B5EF4-FFF2-40B4-BE49-F238E27FC236}">
                <a16:creationId xmlns:a16="http://schemas.microsoft.com/office/drawing/2014/main" id="{00922047-8E16-9BC0-FE1C-2B926DF6AA17}"/>
              </a:ext>
            </a:extLst>
          </p:cNvPr>
          <p:cNvSpPr>
            <a:spLocks noGrp="1"/>
          </p:cNvSpPr>
          <p:nvPr>
            <p:ph idx="1"/>
          </p:nvPr>
        </p:nvSpPr>
        <p:spPr/>
        <p:txBody>
          <a:bodyPr>
            <a:normAutofit fontScale="70000" lnSpcReduction="20000"/>
          </a:bodyPr>
          <a:lstStyle/>
          <a:p>
            <a:r>
              <a:rPr lang="en-US" dirty="0"/>
              <a:t>The Assignment Despite Objection Forms intent is to document an instance of unsafe working conditions that effects patient care to ensure further discussion at 	the unit level to prevent future occurrences.</a:t>
            </a:r>
          </a:p>
          <a:p>
            <a:r>
              <a:rPr lang="en-US" dirty="0"/>
              <a:t>Nurses Should not receive negative repercussions from filling them out.</a:t>
            </a:r>
          </a:p>
          <a:p>
            <a:r>
              <a:rPr lang="en-US" dirty="0"/>
              <a:t>All situations documented on ADO forms should be taken to workload for discussion, problem-solving and option generating to ensure prevention of further 	occurrences       that jeopardize safety.</a:t>
            </a:r>
          </a:p>
          <a:p>
            <a:r>
              <a:rPr lang="en-US" dirty="0"/>
              <a:t>Please allow time for reading of the ADO/s as well as manager response/s. If the ADO/s is/are addressing an acute safety issue, please brainstorm ideas for addressing the issue and preventing it from reoccurring. If issues can be addressed on the unit by the unit supervisor/manager or unit staff, then plans should be implemented ASAP. If there is disagreement between members or manager or suggested solutions can not be completed on the unit then follow the following problem-solving workflow.</a:t>
            </a:r>
          </a:p>
          <a:p>
            <a:endParaRPr lang="en-US" dirty="0"/>
          </a:p>
        </p:txBody>
      </p:sp>
      <p:sp>
        <p:nvSpPr>
          <p:cNvPr id="4" name="Text Placeholder 3">
            <a:extLst>
              <a:ext uri="{FF2B5EF4-FFF2-40B4-BE49-F238E27FC236}">
                <a16:creationId xmlns:a16="http://schemas.microsoft.com/office/drawing/2014/main" id="{AF4FAC02-57FC-03D8-29CF-5F3BA4D9A9DC}"/>
              </a:ext>
            </a:extLst>
          </p:cNvPr>
          <p:cNvSpPr>
            <a:spLocks noGrp="1"/>
          </p:cNvSpPr>
          <p:nvPr>
            <p:ph type="body" sz="half" idx="2"/>
          </p:nvPr>
        </p:nvSpPr>
        <p:spPr/>
        <p:txBody>
          <a:bodyPr/>
          <a:lstStyle/>
          <a:p>
            <a:endParaRPr lang="en-US" dirty="0">
              <a:hlinkClick r:id="rId2"/>
            </a:endParaRPr>
          </a:p>
          <a:p>
            <a:endParaRPr lang="en-US" dirty="0">
              <a:hlinkClick r:id="rId2"/>
            </a:endParaRPr>
          </a:p>
          <a:p>
            <a:endParaRPr lang="en-US" dirty="0">
              <a:hlinkClick r:id="rId2"/>
            </a:endParaRPr>
          </a:p>
          <a:p>
            <a:endParaRPr lang="en-US" dirty="0">
              <a:hlinkClick r:id="rId2"/>
            </a:endParaRPr>
          </a:p>
          <a:p>
            <a:endParaRPr lang="en-US" dirty="0">
              <a:hlinkClick r:id="rId2"/>
            </a:endParaRPr>
          </a:p>
          <a:p>
            <a:r>
              <a:rPr lang="en-US" dirty="0">
                <a:hlinkClick r:id="rId2"/>
              </a:rPr>
              <a:t>https://www.mna-umpnc.org/aprn-ado</a:t>
            </a:r>
            <a:endParaRPr lang="en-US" dirty="0"/>
          </a:p>
          <a:p>
            <a:endParaRPr lang="en-US" dirty="0"/>
          </a:p>
        </p:txBody>
      </p:sp>
      <p:pic>
        <p:nvPicPr>
          <p:cNvPr id="8" name="Picture 7">
            <a:extLst>
              <a:ext uri="{FF2B5EF4-FFF2-40B4-BE49-F238E27FC236}">
                <a16:creationId xmlns:a16="http://schemas.microsoft.com/office/drawing/2014/main" id="{206C7B63-0D6A-F42E-DDFB-0EBC12F22593}"/>
              </a:ext>
            </a:extLst>
          </p:cNvPr>
          <p:cNvPicPr>
            <a:picLocks noChangeAspect="1"/>
          </p:cNvPicPr>
          <p:nvPr/>
        </p:nvPicPr>
        <p:blipFill>
          <a:blip r:embed="rId3"/>
          <a:stretch>
            <a:fillRect/>
          </a:stretch>
        </p:blipFill>
        <p:spPr>
          <a:xfrm>
            <a:off x="1065229" y="2922309"/>
            <a:ext cx="4353440" cy="1913642"/>
          </a:xfrm>
          <a:prstGeom prst="rect">
            <a:avLst/>
          </a:prstGeom>
        </p:spPr>
      </p:pic>
    </p:spTree>
    <p:extLst>
      <p:ext uri="{BB962C8B-B14F-4D97-AF65-F5344CB8AC3E}">
        <p14:creationId xmlns:p14="http://schemas.microsoft.com/office/powerpoint/2010/main" val="19020280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0A9F3-6D49-7E28-322B-407901298AA1}"/>
              </a:ext>
            </a:extLst>
          </p:cNvPr>
          <p:cNvSpPr>
            <a:spLocks noGrp="1"/>
          </p:cNvSpPr>
          <p:nvPr>
            <p:ph type="title"/>
          </p:nvPr>
        </p:nvSpPr>
        <p:spPr/>
        <p:txBody>
          <a:bodyPr/>
          <a:lstStyle/>
          <a:p>
            <a:r>
              <a:rPr lang="en-US" dirty="0"/>
              <a:t>Problem Solving</a:t>
            </a:r>
          </a:p>
        </p:txBody>
      </p:sp>
      <p:sp>
        <p:nvSpPr>
          <p:cNvPr id="3" name="Content Placeholder 2">
            <a:extLst>
              <a:ext uri="{FF2B5EF4-FFF2-40B4-BE49-F238E27FC236}">
                <a16:creationId xmlns:a16="http://schemas.microsoft.com/office/drawing/2014/main" id="{6E493198-8A91-C7CD-7347-2882B1518B2C}"/>
              </a:ext>
            </a:extLst>
          </p:cNvPr>
          <p:cNvSpPr>
            <a:spLocks noGrp="1"/>
          </p:cNvSpPr>
          <p:nvPr>
            <p:ph idx="1"/>
          </p:nvPr>
        </p:nvSpPr>
        <p:spPr/>
        <p:txBody>
          <a:bodyPr>
            <a:normAutofit/>
          </a:bodyPr>
          <a:lstStyle/>
          <a:p>
            <a:pPr marL="0" indent="0" algn="l"/>
            <a:r>
              <a:rPr lang="en-US" sz="2400" i="0" dirty="0">
                <a:solidFill>
                  <a:schemeClr val="tx1"/>
                </a:solidFill>
                <a:latin typeface="+mn-lt"/>
              </a:rPr>
              <a:t>Workload &amp; Management will work together to address unit workload issues.</a:t>
            </a:r>
          </a:p>
          <a:p>
            <a:pPr marL="0" indent="0" algn="l"/>
            <a:r>
              <a:rPr lang="en-US" sz="2400" i="0" dirty="0">
                <a:solidFill>
                  <a:schemeClr val="tx1"/>
                </a:solidFill>
                <a:latin typeface="+mn-lt"/>
              </a:rPr>
              <a:t>1. If workload issue can be solved by supervisor, then the supervisor will implement that change on unit.</a:t>
            </a:r>
          </a:p>
          <a:p>
            <a:pPr marL="0" indent="0" algn="l"/>
            <a:r>
              <a:rPr lang="en-US" dirty="0"/>
              <a:t>If issue cannot be solved at workload, please refer to para 137 for additional steps and request help from a UMPNC Rep with assistance if needed in this process.  </a:t>
            </a:r>
          </a:p>
        </p:txBody>
      </p:sp>
      <p:pic>
        <p:nvPicPr>
          <p:cNvPr id="5" name="Picture 4" descr="Girl solving mathematical addition">
            <a:extLst>
              <a:ext uri="{FF2B5EF4-FFF2-40B4-BE49-F238E27FC236}">
                <a16:creationId xmlns:a16="http://schemas.microsoft.com/office/drawing/2014/main" id="{AD9504B8-AEFD-C307-A746-78CB3A75F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75521" y="685799"/>
            <a:ext cx="2834601" cy="1600200"/>
          </a:xfrm>
          <a:prstGeom prst="rect">
            <a:avLst/>
          </a:prstGeom>
        </p:spPr>
      </p:pic>
    </p:spTree>
    <p:extLst>
      <p:ext uri="{BB962C8B-B14F-4D97-AF65-F5344CB8AC3E}">
        <p14:creationId xmlns:p14="http://schemas.microsoft.com/office/powerpoint/2010/main" val="8418795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0328A-A311-3E34-F0C5-25C557AEDAB9}"/>
              </a:ext>
            </a:extLst>
          </p:cNvPr>
          <p:cNvSpPr>
            <a:spLocks noGrp="1"/>
          </p:cNvSpPr>
          <p:nvPr>
            <p:ph type="title"/>
          </p:nvPr>
        </p:nvSpPr>
        <p:spPr/>
        <p:txBody>
          <a:bodyPr>
            <a:noAutofit/>
          </a:bodyPr>
          <a:lstStyle/>
          <a:p>
            <a:r>
              <a:rPr lang="en-US" sz="5400" dirty="0"/>
              <a:t>PTO Rounds</a:t>
            </a:r>
          </a:p>
        </p:txBody>
      </p:sp>
      <p:sp>
        <p:nvSpPr>
          <p:cNvPr id="3" name="Content Placeholder 2">
            <a:extLst>
              <a:ext uri="{FF2B5EF4-FFF2-40B4-BE49-F238E27FC236}">
                <a16:creationId xmlns:a16="http://schemas.microsoft.com/office/drawing/2014/main" id="{573B675E-6A75-2B52-F529-C04DC618F723}"/>
              </a:ext>
            </a:extLst>
          </p:cNvPr>
          <p:cNvSpPr>
            <a:spLocks noGrp="1"/>
          </p:cNvSpPr>
          <p:nvPr>
            <p:ph idx="1"/>
          </p:nvPr>
        </p:nvSpPr>
        <p:spPr/>
        <p:txBody>
          <a:bodyPr>
            <a:normAutofit fontScale="85000" lnSpcReduction="20000"/>
          </a:bodyPr>
          <a:lstStyle/>
          <a:p>
            <a:r>
              <a:rPr lang="en-US" dirty="0"/>
              <a:t>Workload will meet to determine PTO hours that are offered up to the unit and how many hours are available 	during holiday weeks.(Management brings this number 	to WRC and goes over the number with WRC)</a:t>
            </a:r>
          </a:p>
          <a:p>
            <a:r>
              <a:rPr lang="en-US" dirty="0"/>
              <a:t>Employees may request up to 75% of annual accrual.  </a:t>
            </a:r>
          </a:p>
          <a:p>
            <a:r>
              <a:rPr lang="en-US" dirty="0"/>
              <a:t>Requests are made for a period starting May 1 through April 30</a:t>
            </a:r>
          </a:p>
          <a:p>
            <a:r>
              <a:rPr lang="en-US" dirty="0"/>
              <a:t>February 1 – 21 First Request Period –Members can  request up to 2 weeks off</a:t>
            </a:r>
          </a:p>
          <a:p>
            <a:r>
              <a:rPr lang="en-US" dirty="0"/>
              <a:t>By February 28, the Schedule is reposted after requests</a:t>
            </a:r>
          </a:p>
          <a:p>
            <a:r>
              <a:rPr lang="en-US" dirty="0"/>
              <a:t>March 1 – 14 Second Request Period 	</a:t>
            </a:r>
          </a:p>
          <a:p>
            <a:r>
              <a:rPr lang="en-US" dirty="0"/>
              <a:t>Final PTO Schedule Posted No Later Than April 1</a:t>
            </a:r>
          </a:p>
          <a:p>
            <a:endParaRPr lang="en-US" dirty="0"/>
          </a:p>
        </p:txBody>
      </p:sp>
      <p:sp>
        <p:nvSpPr>
          <p:cNvPr id="4" name="Text Placeholder 3">
            <a:extLst>
              <a:ext uri="{FF2B5EF4-FFF2-40B4-BE49-F238E27FC236}">
                <a16:creationId xmlns:a16="http://schemas.microsoft.com/office/drawing/2014/main" id="{6B483EA6-F01A-61AA-E2CF-03F78444B013}"/>
              </a:ext>
            </a:extLst>
          </p:cNvPr>
          <p:cNvSpPr>
            <a:spLocks noGrp="1"/>
          </p:cNvSpPr>
          <p:nvPr>
            <p:ph type="body" sz="half" idx="2"/>
          </p:nvPr>
        </p:nvSpPr>
        <p:spPr/>
        <p:txBody>
          <a:bodyPr/>
          <a:lstStyle/>
          <a:p>
            <a:endParaRPr lang="en-US" dirty="0"/>
          </a:p>
        </p:txBody>
      </p:sp>
      <p:pic>
        <p:nvPicPr>
          <p:cNvPr id="6" name="Picture 5" descr="Person relaxing in deck chair">
            <a:extLst>
              <a:ext uri="{FF2B5EF4-FFF2-40B4-BE49-F238E27FC236}">
                <a16:creationId xmlns:a16="http://schemas.microsoft.com/office/drawing/2014/main" id="{A2AE8C91-59DE-3D9C-F92C-8B957A8603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0490" y="3031065"/>
            <a:ext cx="4468178" cy="2844802"/>
          </a:xfrm>
          <a:prstGeom prst="rect">
            <a:avLst/>
          </a:prstGeom>
        </p:spPr>
      </p:pic>
    </p:spTree>
    <p:extLst>
      <p:ext uri="{BB962C8B-B14F-4D97-AF65-F5344CB8AC3E}">
        <p14:creationId xmlns:p14="http://schemas.microsoft.com/office/powerpoint/2010/main" val="11169798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BD4800A-2607-25FB-2D25-F99F92732FCA}"/>
              </a:ext>
            </a:extLst>
          </p:cNvPr>
          <p:cNvSpPr>
            <a:spLocks noGrp="1"/>
          </p:cNvSpPr>
          <p:nvPr>
            <p:ph type="title"/>
          </p:nvPr>
        </p:nvSpPr>
        <p:spPr/>
        <p:txBody>
          <a:bodyPr/>
          <a:lstStyle/>
          <a:p>
            <a:r>
              <a:rPr lang="en-US" dirty="0"/>
              <a:t>VOTING!!!!!!!!!!!!!!!!</a:t>
            </a:r>
          </a:p>
        </p:txBody>
      </p:sp>
      <p:sp>
        <p:nvSpPr>
          <p:cNvPr id="6" name="Content Placeholder 5">
            <a:extLst>
              <a:ext uri="{FF2B5EF4-FFF2-40B4-BE49-F238E27FC236}">
                <a16:creationId xmlns:a16="http://schemas.microsoft.com/office/drawing/2014/main" id="{BC49A77A-7795-67AD-C311-FC586298604C}"/>
              </a:ext>
            </a:extLst>
          </p:cNvPr>
          <p:cNvSpPr>
            <a:spLocks noGrp="1"/>
          </p:cNvSpPr>
          <p:nvPr>
            <p:ph idx="1"/>
          </p:nvPr>
        </p:nvSpPr>
        <p:spPr/>
        <p:txBody>
          <a:bodyPr/>
          <a:lstStyle/>
          <a:p>
            <a:r>
              <a:rPr lang="en-US" dirty="0"/>
              <a:t>Try to be consistent in how you conduct a vote for the unit. </a:t>
            </a:r>
          </a:p>
          <a:p>
            <a:r>
              <a:rPr lang="en-US" dirty="0"/>
              <a:t>There are multiple ways to gather votes via Outlook(Poll), Qualtrics surveys, and in real time during the meeting by show of hands.</a:t>
            </a:r>
          </a:p>
          <a:p>
            <a:r>
              <a:rPr lang="en-US" dirty="0"/>
              <a:t>The main thing about voting is you </a:t>
            </a:r>
            <a:r>
              <a:rPr lang="en-US" b="1" dirty="0"/>
              <a:t>MUST</a:t>
            </a:r>
            <a:r>
              <a:rPr lang="en-US" dirty="0"/>
              <a:t> communicate </a:t>
            </a:r>
            <a:r>
              <a:rPr lang="en-US"/>
              <a:t>results and </a:t>
            </a:r>
            <a:r>
              <a:rPr lang="en-US" dirty="0"/>
              <a:t>attach results with meeting minutes to validate the vote that occurred and what the outcome of the vote determined for the unit.   </a:t>
            </a:r>
          </a:p>
        </p:txBody>
      </p:sp>
      <p:pic>
        <p:nvPicPr>
          <p:cNvPr id="8" name="Picture 7" descr="A ballot box with a flag in the background">
            <a:extLst>
              <a:ext uri="{FF2B5EF4-FFF2-40B4-BE49-F238E27FC236}">
                <a16:creationId xmlns:a16="http://schemas.microsoft.com/office/drawing/2014/main" id="{09FBCFFA-FBB2-03B9-B8D6-CC98119EFFA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42680" y="657520"/>
            <a:ext cx="2377388" cy="1548353"/>
          </a:xfrm>
          <a:prstGeom prst="rect">
            <a:avLst/>
          </a:prstGeom>
        </p:spPr>
      </p:pic>
    </p:spTree>
    <p:extLst>
      <p:ext uri="{BB962C8B-B14F-4D97-AF65-F5344CB8AC3E}">
        <p14:creationId xmlns:p14="http://schemas.microsoft.com/office/powerpoint/2010/main" val="23201506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BD4800A-2607-25FB-2D25-F99F92732FCA}"/>
              </a:ext>
            </a:extLst>
          </p:cNvPr>
          <p:cNvSpPr>
            <a:spLocks noGrp="1"/>
          </p:cNvSpPr>
          <p:nvPr>
            <p:ph type="title"/>
          </p:nvPr>
        </p:nvSpPr>
        <p:spPr/>
        <p:txBody>
          <a:bodyPr/>
          <a:lstStyle/>
          <a:p>
            <a:r>
              <a:rPr lang="en-US" dirty="0"/>
              <a:t>VOTING </a:t>
            </a:r>
            <a:r>
              <a:rPr lang="en-US" dirty="0" err="1"/>
              <a:t>Cont</a:t>
            </a:r>
            <a:r>
              <a:rPr lang="en-US" dirty="0"/>
              <a:t>…….</a:t>
            </a:r>
          </a:p>
        </p:txBody>
      </p:sp>
      <p:sp>
        <p:nvSpPr>
          <p:cNvPr id="6" name="Content Placeholder 5">
            <a:extLst>
              <a:ext uri="{FF2B5EF4-FFF2-40B4-BE49-F238E27FC236}">
                <a16:creationId xmlns:a16="http://schemas.microsoft.com/office/drawing/2014/main" id="{BC49A77A-7795-67AD-C311-FC586298604C}"/>
              </a:ext>
            </a:extLst>
          </p:cNvPr>
          <p:cNvSpPr>
            <a:spLocks noGrp="1"/>
          </p:cNvSpPr>
          <p:nvPr>
            <p:ph idx="1"/>
          </p:nvPr>
        </p:nvSpPr>
        <p:spPr/>
        <p:txBody>
          <a:bodyPr/>
          <a:lstStyle/>
          <a:p>
            <a:r>
              <a:rPr lang="en-US" b="1" dirty="0"/>
              <a:t>Nominating Workload Chair and Co-Chair </a:t>
            </a:r>
          </a:p>
          <a:p>
            <a:r>
              <a:rPr lang="en-US" dirty="0"/>
              <a:t>During the first meeting take time to have self nomination or group/individual nominate Chair and Co-Chair positions to vote on.</a:t>
            </a:r>
          </a:p>
          <a:p>
            <a:r>
              <a:rPr lang="en-US" dirty="0"/>
              <a:t>Vote either by show of hands or via email during this meeting and elect Chair and Co-Chair.  </a:t>
            </a:r>
          </a:p>
          <a:p>
            <a:pPr marL="0" indent="0">
              <a:buNone/>
            </a:pPr>
            <a:r>
              <a:rPr lang="en-US" dirty="0"/>
              <a:t>   </a:t>
            </a:r>
          </a:p>
        </p:txBody>
      </p:sp>
      <p:pic>
        <p:nvPicPr>
          <p:cNvPr id="8" name="Picture 7" descr="A ballot box with a flag in the background">
            <a:extLst>
              <a:ext uri="{FF2B5EF4-FFF2-40B4-BE49-F238E27FC236}">
                <a16:creationId xmlns:a16="http://schemas.microsoft.com/office/drawing/2014/main" id="{09FBCFFA-FBB2-03B9-B8D6-CC98119EFFA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42680" y="657520"/>
            <a:ext cx="2377388" cy="1548353"/>
          </a:xfrm>
          <a:prstGeom prst="rect">
            <a:avLst/>
          </a:prstGeom>
        </p:spPr>
      </p:pic>
    </p:spTree>
    <p:extLst>
      <p:ext uri="{BB962C8B-B14F-4D97-AF65-F5344CB8AC3E}">
        <p14:creationId xmlns:p14="http://schemas.microsoft.com/office/powerpoint/2010/main" val="8745375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DC98F-E713-823B-2872-B47336EC1022}"/>
              </a:ext>
            </a:extLst>
          </p:cNvPr>
          <p:cNvSpPr>
            <a:spLocks noGrp="1"/>
          </p:cNvSpPr>
          <p:nvPr>
            <p:ph type="title"/>
          </p:nvPr>
        </p:nvSpPr>
        <p:spPr/>
        <p:txBody>
          <a:bodyPr/>
          <a:lstStyle/>
          <a:p>
            <a:r>
              <a:rPr lang="en-US" dirty="0"/>
              <a:t>Article 28 Workplace Changes</a:t>
            </a:r>
          </a:p>
        </p:txBody>
      </p:sp>
      <p:sp>
        <p:nvSpPr>
          <p:cNvPr id="3" name="Content Placeholder 2">
            <a:extLst>
              <a:ext uri="{FF2B5EF4-FFF2-40B4-BE49-F238E27FC236}">
                <a16:creationId xmlns:a16="http://schemas.microsoft.com/office/drawing/2014/main" id="{A3E9C324-5D4C-A5F4-B4F3-5A837574AAF7}"/>
              </a:ext>
            </a:extLst>
          </p:cNvPr>
          <p:cNvSpPr>
            <a:spLocks noGrp="1"/>
          </p:cNvSpPr>
          <p:nvPr>
            <p:ph idx="1"/>
          </p:nvPr>
        </p:nvSpPr>
        <p:spPr/>
        <p:txBody>
          <a:bodyPr/>
          <a:lstStyle/>
          <a:p>
            <a:r>
              <a:rPr lang="en-US" dirty="0"/>
              <a:t>Please review for any proposed changes in the duties or responsibilities of a specific job.</a:t>
            </a:r>
          </a:p>
          <a:p>
            <a:r>
              <a:rPr lang="en-US" dirty="0"/>
              <a:t>  This article has updated language for work redesign, workforce transition, unit reconfiguration, and pilot programs.</a:t>
            </a:r>
          </a:p>
          <a:p>
            <a:r>
              <a:rPr lang="en-US" dirty="0"/>
              <a:t> 298A- Leadership and workload members will identify needs and notify the UMPNC president in writing.</a:t>
            </a:r>
          </a:p>
        </p:txBody>
      </p:sp>
      <p:pic>
        <p:nvPicPr>
          <p:cNvPr id="5" name="Picture 4" descr="A red and white triangle sign with a exclamation mark&#10;&#10;Description automatically generated with medium confidence">
            <a:extLst>
              <a:ext uri="{FF2B5EF4-FFF2-40B4-BE49-F238E27FC236}">
                <a16:creationId xmlns:a16="http://schemas.microsoft.com/office/drawing/2014/main" id="{D2A78C60-8301-B690-BDF5-1C220A10FD9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55515" y="803150"/>
            <a:ext cx="1673338" cy="1436279"/>
          </a:xfrm>
          <a:prstGeom prst="rect">
            <a:avLst/>
          </a:prstGeom>
        </p:spPr>
      </p:pic>
      <p:pic>
        <p:nvPicPr>
          <p:cNvPr id="6" name="Picture 5" descr="A red and white triangle sign with a exclamation mark&#10;&#10;Description automatically generated with medium confidence">
            <a:extLst>
              <a:ext uri="{FF2B5EF4-FFF2-40B4-BE49-F238E27FC236}">
                <a16:creationId xmlns:a16="http://schemas.microsoft.com/office/drawing/2014/main" id="{2E6D3CC9-ED4B-80EE-C42A-BFE7CE9B3AA3}"/>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763147" y="803149"/>
            <a:ext cx="1673338" cy="1436279"/>
          </a:xfrm>
          <a:prstGeom prst="rect">
            <a:avLst/>
          </a:prstGeom>
        </p:spPr>
      </p:pic>
    </p:spTree>
    <p:extLst>
      <p:ext uri="{BB962C8B-B14F-4D97-AF65-F5344CB8AC3E}">
        <p14:creationId xmlns:p14="http://schemas.microsoft.com/office/powerpoint/2010/main" val="4602794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C93797FD-7F0A-483E-966E-7FE88F8D87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13" name="Picture 12">
              <a:extLst>
                <a:ext uri="{FF2B5EF4-FFF2-40B4-BE49-F238E27FC236}">
                  <a16:creationId xmlns:a16="http://schemas.microsoft.com/office/drawing/2014/main" id="{94299858-315B-4242-A342-32FD05E4DEE2}"/>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4" name="Rectangle 13">
              <a:extLst>
                <a:ext uri="{FF2B5EF4-FFF2-40B4-BE49-F238E27FC236}">
                  <a16:creationId xmlns:a16="http://schemas.microsoft.com/office/drawing/2014/main" id="{5783D501-1479-4FE1-A62C-B9C862498C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5" name="Picture 14">
              <a:extLst>
                <a:ext uri="{FF2B5EF4-FFF2-40B4-BE49-F238E27FC236}">
                  <a16:creationId xmlns:a16="http://schemas.microsoft.com/office/drawing/2014/main" id="{C53C2CCF-3504-410A-A978-9BCC7D295A0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6" name="Picture 15">
              <a:extLst>
                <a:ext uri="{FF2B5EF4-FFF2-40B4-BE49-F238E27FC236}">
                  <a16:creationId xmlns:a16="http://schemas.microsoft.com/office/drawing/2014/main" id="{444AA77E-0BD7-413F-9123-2CDF296BADF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18" name="Straight Connector 17">
            <a:extLst>
              <a:ext uri="{FF2B5EF4-FFF2-40B4-BE49-F238E27FC236}">
                <a16:creationId xmlns:a16="http://schemas.microsoft.com/office/drawing/2014/main" id="{DDB3BAEE-5BE4-4B17-A2DA-B334759C47A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useBgFill="1">
        <p:nvSpPr>
          <p:cNvPr id="20" name="Rectangle 19">
            <a:extLst>
              <a:ext uri="{FF2B5EF4-FFF2-40B4-BE49-F238E27FC236}">
                <a16:creationId xmlns:a16="http://schemas.microsoft.com/office/drawing/2014/main" id="{95224A92-B71D-4244-9CEE-E80F9BD118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9069A319-3937-4297-B7D8-6745097B90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5385" y="487353"/>
            <a:ext cx="11218182" cy="5883295"/>
          </a:xfrm>
          <a:prstGeom prst="rect">
            <a:avLst/>
          </a:prstGeom>
          <a:blipFill dpi="0" rotWithShape="1">
            <a:blip r:embed="rId5"/>
            <a:srcRect/>
            <a:tile tx="0" ty="0" sx="100000" sy="100000" flip="none" algn="tl"/>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F3FDFE78-2422-40CD-BC53-9E0C459C9D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76"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sp>
        <p:nvSpPr>
          <p:cNvPr id="4" name="Title 3">
            <a:extLst>
              <a:ext uri="{FF2B5EF4-FFF2-40B4-BE49-F238E27FC236}">
                <a16:creationId xmlns:a16="http://schemas.microsoft.com/office/drawing/2014/main" id="{0543D1F9-A899-C03C-D22A-419324BF7554}"/>
              </a:ext>
            </a:extLst>
          </p:cNvPr>
          <p:cNvSpPr>
            <a:spLocks noGrp="1"/>
          </p:cNvSpPr>
          <p:nvPr>
            <p:ph type="title"/>
          </p:nvPr>
        </p:nvSpPr>
        <p:spPr>
          <a:xfrm>
            <a:off x="7535825" y="982132"/>
            <a:ext cx="3360772" cy="4625172"/>
          </a:xfrm>
        </p:spPr>
        <p:txBody>
          <a:bodyPr vert="horz" lIns="91440" tIns="45720" rIns="91440" bIns="45720" rtlCol="0" anchor="ctr">
            <a:normAutofit/>
          </a:bodyPr>
          <a:lstStyle/>
          <a:p>
            <a:endParaRPr lang="en-US" sz="4400" dirty="0">
              <a:solidFill>
                <a:srgbClr val="262626"/>
              </a:solidFill>
            </a:endParaRPr>
          </a:p>
        </p:txBody>
      </p:sp>
      <p:sp>
        <p:nvSpPr>
          <p:cNvPr id="26" name="Rectangle 25">
            <a:extLst>
              <a:ext uri="{FF2B5EF4-FFF2-40B4-BE49-F238E27FC236}">
                <a16:creationId xmlns:a16="http://schemas.microsoft.com/office/drawing/2014/main" id="{A97E302E-4D34-42E4-94A8-4FC0AF572F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643" y="1092200"/>
            <a:ext cx="5942687" cy="4515104"/>
          </a:xfrm>
          <a:prstGeom prst="rect">
            <a:avLst/>
          </a:prstGeom>
          <a:noFill/>
          <a:ln w="57150" cmpd="thickThin">
            <a:solidFill>
              <a:srgbClr val="7F7F7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TextBox 2">
            <a:extLst>
              <a:ext uri="{FF2B5EF4-FFF2-40B4-BE49-F238E27FC236}">
                <a16:creationId xmlns:a16="http://schemas.microsoft.com/office/drawing/2014/main" id="{3A1F1B5E-37BA-6D15-D1F8-B959AD92F75C}"/>
              </a:ext>
            </a:extLst>
          </p:cNvPr>
          <p:cNvGraphicFramePr/>
          <p:nvPr>
            <p:extLst>
              <p:ext uri="{D42A27DB-BD31-4B8C-83A1-F6EECF244321}">
                <p14:modId xmlns:p14="http://schemas.microsoft.com/office/powerpoint/2010/main" val="1322461975"/>
              </p:ext>
            </p:extLst>
          </p:nvPr>
        </p:nvGraphicFramePr>
        <p:xfrm>
          <a:off x="1391056" y="1391055"/>
          <a:ext cx="5272392" cy="395915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9" name="Picture 8" descr="Wooden blocks with question marks">
            <a:extLst>
              <a:ext uri="{FF2B5EF4-FFF2-40B4-BE49-F238E27FC236}">
                <a16:creationId xmlns:a16="http://schemas.microsoft.com/office/drawing/2014/main" id="{19FB8BB0-3B85-E331-C8BC-35113825221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203837" y="712281"/>
            <a:ext cx="4110458" cy="5431652"/>
          </a:xfrm>
          <a:prstGeom prst="rect">
            <a:avLst/>
          </a:prstGeom>
        </p:spPr>
      </p:pic>
    </p:spTree>
    <p:extLst>
      <p:ext uri="{BB962C8B-B14F-4D97-AF65-F5344CB8AC3E}">
        <p14:creationId xmlns:p14="http://schemas.microsoft.com/office/powerpoint/2010/main" val="341586958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215</TotalTime>
  <Words>1406</Words>
  <Application>Microsoft Office PowerPoint</Application>
  <PresentationFormat>Widescreen</PresentationFormat>
  <Paragraphs>89</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Garamond</vt:lpstr>
      <vt:lpstr>Times New Roman</vt:lpstr>
      <vt:lpstr>Organic</vt:lpstr>
      <vt:lpstr>APRN Workload Training</vt:lpstr>
      <vt:lpstr>PowerPoint Presentation</vt:lpstr>
      <vt:lpstr>Article 14-Highlights</vt:lpstr>
      <vt:lpstr>Article 14-Highlights Cont.</vt:lpstr>
      <vt:lpstr>Article 14 New APRN Contract Language </vt:lpstr>
      <vt:lpstr>Article 14 New APRN Contract Language Cont.</vt:lpstr>
      <vt:lpstr>Membership on APRN Workload Committees </vt:lpstr>
      <vt:lpstr>Meetings and Release Time</vt:lpstr>
      <vt:lpstr>Agenda Example </vt:lpstr>
      <vt:lpstr>Creating Unit Guidelines</vt:lpstr>
      <vt:lpstr>Addressing ADOs</vt:lpstr>
      <vt:lpstr>Problem Solving</vt:lpstr>
      <vt:lpstr>PTO Rounds</vt:lpstr>
      <vt:lpstr>VOTING!!!!!!!!!!!!!!!!</vt:lpstr>
      <vt:lpstr>VOTING Cont…….</vt:lpstr>
      <vt:lpstr>Article 28 Workplace Changes</vt:lpstr>
      <vt:lpstr>PowerPoint Presentation</vt:lpstr>
    </vt:vector>
  </TitlesOfParts>
  <Company>Michigan Medicine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APRN Workload Training</dc:title>
  <dc:creator>DelVero, James</dc:creator>
  <cp:lastModifiedBy>Dunnuck, Kathy</cp:lastModifiedBy>
  <cp:revision>3</cp:revision>
  <dcterms:created xsi:type="dcterms:W3CDTF">2023-06-13T02:41:24Z</dcterms:created>
  <dcterms:modified xsi:type="dcterms:W3CDTF">2023-08-29T19:38:08Z</dcterms:modified>
</cp:coreProperties>
</file>